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45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684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4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95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97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994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03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0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20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02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190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95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50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94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41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57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21244-D909-4E47-B385-9A3568CB2FAD}" type="datetimeFigureOut">
              <a:rPr lang="fi-FI" smtClean="0"/>
              <a:t>22.9.2021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C57521-56C2-40F7-9D66-D8F0EC1BB9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91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m3EGot76b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nlex.fi/fi/laki/alkup/2009/20090298" TargetMode="External"/><Relationship Id="rId3" Type="http://schemas.openxmlformats.org/officeDocument/2006/relationships/hyperlink" Target="http://www.finlex.fi/fi/laki/ajantasa/1992/1992078" TargetMode="External"/><Relationship Id="rId7" Type="http://schemas.openxmlformats.org/officeDocument/2006/relationships/hyperlink" Target="http://www.finlex.fi/fi/laki/alkup/2014/20141301" TargetMode="External"/><Relationship Id="rId2" Type="http://schemas.openxmlformats.org/officeDocument/2006/relationships/hyperlink" Target="http://www.finlex.fi/fi/laki/alkup/2015/201502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nlex.fi/fi/laki/ajantasa/1994/1994055" TargetMode="External"/><Relationship Id="rId5" Type="http://schemas.openxmlformats.org/officeDocument/2006/relationships/hyperlink" Target="http://www.finlex.fi/fi/laki/ajantasa/2000/20000812#L6P27" TargetMode="External"/><Relationship Id="rId10" Type="http://schemas.openxmlformats.org/officeDocument/2006/relationships/hyperlink" Target="https://www.thl.fi/attachments/tiedonhallinta/Maarays_1_2016_sosiaalihuolto.pdf" TargetMode="External"/><Relationship Id="rId4" Type="http://schemas.openxmlformats.org/officeDocument/2006/relationships/hyperlink" Target="http://www.finlex.fi/fi/laki/alkup/2015/20150254#Pidp434205808" TargetMode="External"/><Relationship Id="rId9" Type="http://schemas.openxmlformats.org/officeDocument/2006/relationships/hyperlink" Target="https://www.thl.fi/documents/920442/2816495/THL_Maarays_1_2017_Kayttooikeuksien_maarittelyn_perusteet_sosiaalihuollon_asiakastietoihin.pdf/b5396cbd-ac96-4e58-806d-557390ac545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etosuoja.fi/fi/index/ratkaisut/kotihoidontietojenkasittelysta.htm" TargetMode="External"/><Relationship Id="rId7" Type="http://schemas.openxmlformats.org/officeDocument/2006/relationships/hyperlink" Target="https://www.thl.fi/documents/920442/2940835/Sosiaalihuollon+ratkaisuarkkitehtuuri+2.0.pdf/b778f6edc6474a45afffd10df2f6a9aa" TargetMode="External"/><Relationship Id="rId2" Type="http://schemas.openxmlformats.org/officeDocument/2006/relationships/hyperlink" Target="http://www.tietosuoja.fi/material/attachments/tietosuojavaltuutettu/tietosuojavaltuutetuntoimisto/oppaat/6JfpovHIV/Henkiloti%20etojen_kasittely_suostumuksen_perusteell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nta.fi/documents/12105/3494314/Ohje+sosiaalipalveluissa+syntyvien+potilastietojen+k%C3%A4sittelyst%C3%A4/312941ad6cb6464b9d1a6500d2b2dc5b" TargetMode="External"/><Relationship Id="rId5" Type="http://schemas.openxmlformats.org/officeDocument/2006/relationships/hyperlink" Target="http://www.finlex.fi/fi/laki/ajantasa/2010/20101326" TargetMode="External"/><Relationship Id="rId4" Type="http://schemas.openxmlformats.org/officeDocument/2006/relationships/hyperlink" Target="http://www.tietosuoja.fi/material/attachments/tietosuojavaltuutettu/tietosuojavaltuutetuntoimisto/oppaat/sS7Y8nd6n/TSV_LOGO_ARVOT_20110222162112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48F4F0-A94D-4F8C-A1D8-B5B05DFD2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Kirjaamisvalmennuksen kertauskurssi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0FA9C95-39B6-4063-A55F-81D6B3B70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Kansa-Koulu II -hanke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A100404-7F11-49B2-86C7-7EF211C93C00}"/>
              </a:ext>
            </a:extLst>
          </p:cNvPr>
          <p:cNvSpPr txBox="1"/>
          <p:nvPr/>
        </p:nvSpPr>
        <p:spPr>
          <a:xfrm>
            <a:off x="2254313" y="914400"/>
            <a:ext cx="569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HUOM! Tämä on laadittu jo 2019 – TARKISTA tietojen paikkansapitävyys!</a:t>
            </a:r>
          </a:p>
        </p:txBody>
      </p:sp>
    </p:spTree>
    <p:extLst>
      <p:ext uri="{BB962C8B-B14F-4D97-AF65-F5344CB8AC3E}">
        <p14:creationId xmlns:p14="http://schemas.microsoft.com/office/powerpoint/2010/main" val="9860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06852-1860-48A9-963E-2A45E030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Sosiaalihuollon palvelutehtävät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31847-971F-4566-B308-6F483199D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Palvelutehtävällä tarkoitetaan tietynlaisiin tuen tarpeisiin vastaavien sosiaalipalvelujen ja muun tuen kokonaisuutta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Palvelutehtävät perustuvat pääsääntöisesti sosiaalihuollon yleis- ja erityislakeihin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Palvelutehtävä on asiakasasiakirjaa koskeva pakollinen taustatieto, joka tulee valita ja tallentaa asiakastietojärjestelmässä asian vireille tulon yhteydessä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Palvelutehtäviä on seitsemän (seuraavat diat)</a:t>
            </a:r>
          </a:p>
          <a:p>
            <a:pPr marL="0" indent="0">
              <a:buNone/>
            </a:pPr>
            <a:r>
              <a:rPr lang="fi-FI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1700" dirty="0"/>
              <a:t>Kansa-Koulu</a:t>
            </a:r>
            <a:r>
              <a:rPr lang="fi-FI" sz="1700" baseline="30000" dirty="0"/>
              <a:t>2</a:t>
            </a:r>
            <a:r>
              <a:rPr lang="fi-FI" sz="1700" dirty="0"/>
              <a:t> –hanke, kirjaamisvalmennusmateriaalit: Kohti yhtenäistä asiakastietoa)</a:t>
            </a:r>
            <a:endParaRPr lang="fi-FI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701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B1804EF-49FB-409E-94A4-D0FD7FBE5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01" y="182881"/>
            <a:ext cx="9405079" cy="6479728"/>
          </a:xfrm>
        </p:spPr>
      </p:pic>
    </p:spTree>
    <p:extLst>
      <p:ext uri="{BB962C8B-B14F-4D97-AF65-F5344CB8AC3E}">
        <p14:creationId xmlns:p14="http://schemas.microsoft.com/office/powerpoint/2010/main" val="134560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85D47AC-1559-415A-884E-239659E17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9" y="157396"/>
            <a:ext cx="9388409" cy="65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7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E838C0-D02A-4794-9EE2-39EC67A3F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138"/>
          </a:xfrm>
        </p:spPr>
        <p:txBody>
          <a:bodyPr/>
          <a:lstStyle/>
          <a:p>
            <a:r>
              <a:rPr lang="fi-FI" dirty="0"/>
              <a:t>Sosiaalipalvelut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785C26-2C7E-49AF-B395-B5E2B154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187"/>
            <a:ext cx="8596668" cy="43551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Sosiaalipalvelujen tarkoituksena on edistää asiakkaan sosiaalista hyvinvointia ja toimintakykyä sekä ehkäistä, vähentää ja poistaa sosiaalisia ongelmia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Sosiaalipalvelujen toteuttamista voidaan kuvata sosiaalihuollon palveluprosesseina, ja yhteen sosiaalipalveluun voi kuulua yksi tai useampia sosiaalihuollon palveluprosesseja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Sosiaalipalvelut-luokitusta käytetään asiakastietojärjestelmissä ja Kanta-palveluissa kuvaamaan sitä sosiaalipalvelua, jonka antamisen yhteydessä asiakirja on syntynyt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Luokitusta hyödynnetään Kanta-palveluissa lisätietona käyttövaltuuksien ja pääsynvalvonnan määrittelyissä</a:t>
            </a:r>
          </a:p>
          <a:p>
            <a:pPr marL="0" indent="0">
              <a:buNone/>
            </a:pPr>
            <a:r>
              <a:rPr lang="fi-FI" sz="2000" dirty="0">
                <a:solidFill>
                  <a:srgbClr val="000000"/>
                </a:solidFill>
                <a:latin typeface="Tahoma" panose="020B0604030504040204" pitchFamily="34" charset="0"/>
              </a:rPr>
              <a:t>	‣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</a:rPr>
              <a:t>THL:n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 määräyksen 1/2017 mukaan työntekijän käyttöoikeudet rajoitetaan osaan 	palvelutehtävässä annettavista sosiaalipalveluista silloin kun työn suorittaminen ei 	edellytä kaikkien palvelutehtävään liittyvien asiakastietojen käsittelyä</a:t>
            </a:r>
          </a:p>
          <a:p>
            <a:pPr marL="0" indent="0">
              <a:buNone/>
            </a:pPr>
            <a:r>
              <a:rPr lang="fi-FI" sz="1600" dirty="0"/>
              <a:t>(Kansa-Koulu</a:t>
            </a:r>
            <a:r>
              <a:rPr lang="fi-FI" sz="1600" baseline="30000" dirty="0"/>
              <a:t>2</a:t>
            </a:r>
            <a:r>
              <a:rPr lang="fi-FI" sz="1600" dirty="0"/>
              <a:t> –hanke, kirjaamisvalmennusmateriaalit: Kohti yhtenäistä asiakastietoa)</a:t>
            </a:r>
          </a:p>
        </p:txBody>
      </p:sp>
    </p:spTree>
    <p:extLst>
      <p:ext uri="{BB962C8B-B14F-4D97-AF65-F5344CB8AC3E}">
        <p14:creationId xmlns:p14="http://schemas.microsoft.com/office/powerpoint/2010/main" val="379905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BD78525-91C1-4A0C-B6C4-8571D5361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0" y="0"/>
            <a:ext cx="921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60F258-FAF1-4563-A3D8-5FA5FE50C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7" y="251670"/>
            <a:ext cx="11551640" cy="64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2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25888A-DD71-41B8-9B82-62C22DF5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Sosiaalihuollon asiakas- ja potilastiedot sekä terveydenhuollon potilastiedot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10ED96-83EB-451E-B2D2-5E9ACCAC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Terveydenhuollossa syntyy </a:t>
            </a:r>
            <a:r>
              <a:rPr lang="fi-FI" b="1" dirty="0"/>
              <a:t>terveydenhuollon potilastietoja </a:t>
            </a:r>
          </a:p>
          <a:p>
            <a:pPr marL="0" indent="0">
              <a:buNone/>
            </a:pPr>
            <a:r>
              <a:rPr lang="fi-FI" dirty="0"/>
              <a:t>	‣Tallennetaan Kanta-palvelujen potilastiedon arkistoon </a:t>
            </a:r>
          </a:p>
          <a:p>
            <a:pPr marL="0" indent="0">
              <a:buNone/>
            </a:pPr>
            <a:r>
              <a:rPr lang="fi-FI" dirty="0"/>
              <a:t>Sosiaalihuollossa tarjottavissa palveluissa syntyy </a:t>
            </a:r>
            <a:r>
              <a:rPr lang="fi-FI" b="1" dirty="0"/>
              <a:t>sosiaalihuollon asiakastietoja </a:t>
            </a:r>
          </a:p>
          <a:p>
            <a:pPr marL="0" indent="0">
              <a:buNone/>
            </a:pPr>
            <a:r>
              <a:rPr lang="fi-FI" dirty="0"/>
              <a:t>Sosiaalihuollossa voi syntyä myös potilastietoja, mutta</a:t>
            </a:r>
          </a:p>
          <a:p>
            <a:pPr marL="0" indent="0">
              <a:buNone/>
            </a:pPr>
            <a:r>
              <a:rPr lang="fi-FI" dirty="0"/>
              <a:t>	‣niitä ei toistaiseksi tallenneta (ei saa tallentaa) potilastiedon arkistoon </a:t>
            </a:r>
          </a:p>
          <a:p>
            <a:pPr marL="0" indent="0">
              <a:buNone/>
            </a:pPr>
            <a:r>
              <a:rPr lang="fi-FI" dirty="0"/>
              <a:t>	‣ne eivät kuulu sairaanhoitopiirin kunnallisen terveydenhoidon</a:t>
            </a:r>
          </a:p>
          <a:p>
            <a:pPr marL="0" indent="0">
              <a:buNone/>
            </a:pPr>
            <a:r>
              <a:rPr lang="fi-FI" dirty="0"/>
              <a:t>	yhteisrekisteriin </a:t>
            </a:r>
          </a:p>
          <a:p>
            <a:pPr marL="0" indent="0">
              <a:buNone/>
            </a:pPr>
            <a:r>
              <a:rPr lang="fi-FI" b="1" dirty="0"/>
              <a:t>Sosiaalihuollon potilastiedot tulee erottaa asiakastiedoista ja säilyttää omana osarekisterinään sosiaalihuollon asiakasrekisterissä </a:t>
            </a:r>
            <a:r>
              <a:rPr lang="fi-FI" dirty="0"/>
              <a:t>(THL 2013, Tietosuojavaltuutettu 2009)</a:t>
            </a:r>
          </a:p>
          <a:p>
            <a:pPr marL="0" indent="0">
              <a:buNone/>
            </a:pPr>
            <a:r>
              <a:rPr lang="fi-FI" dirty="0"/>
              <a:t>(Kansa-Koulu</a:t>
            </a:r>
            <a:r>
              <a:rPr lang="fi-FI" baseline="30000" dirty="0"/>
              <a:t>2</a:t>
            </a:r>
            <a:r>
              <a:rPr lang="fi-FI" dirty="0"/>
              <a:t> –hanke, kirjaamisvalmennusmateriaalit: Kirjaaminen sote-rajapinnalla)</a:t>
            </a:r>
          </a:p>
        </p:txBody>
      </p:sp>
    </p:spTree>
    <p:extLst>
      <p:ext uri="{BB962C8B-B14F-4D97-AF65-F5344CB8AC3E}">
        <p14:creationId xmlns:p14="http://schemas.microsoft.com/office/powerpoint/2010/main" val="55353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85FF9BA-F406-4FFA-A8CF-A89838D2A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3" y="0"/>
            <a:ext cx="9379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851FE3-4B04-4680-BC37-08A1E413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Sosiaalihuollon asiakastietojen kirjaamisvelvoite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771DFA-83AA-405E-A2E3-E4B00E9E7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96580"/>
            <a:ext cx="8596668" cy="43454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Asiakasasiakirjalain 4 §tuo yleisen kirjaamisvelvoitteen sosiaalihuoltoon:</a:t>
            </a:r>
          </a:p>
          <a:p>
            <a:pPr marL="0" indent="0">
              <a:buNone/>
            </a:pPr>
            <a:endParaRPr lang="fi-FI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Sosiaalihuollon ammatillinen henkilöstö sekä avustava henkilöstö,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joka osallistuu asiakastyöhön, ovat velvollisia kirjaamaan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sosiaalihuollon järjestämisen, suunnittelun, toteuttamisen, seurannan ja valvonnan kannalta tarpeelliset ja riittävät tiedot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i-FI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määrämuotoisina asiakirjoina ja tallettamaan ne 5 §:n mukaisesti.</a:t>
            </a:r>
          </a:p>
          <a:p>
            <a:pPr marL="457200" lvl="1" indent="0">
              <a:spcBef>
                <a:spcPts val="0"/>
              </a:spcBef>
              <a:buNone/>
            </a:pPr>
            <a:endParaRPr lang="fi-FI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Velvollisuus kirjata asiakastiedot alkaa, kun palvelunantaja on saanut tiedon henkilön palveluntarpeesta tai ryhtynyt toteuttamaan sosiaalipalvelua.</a:t>
            </a:r>
          </a:p>
          <a:p>
            <a:pPr marL="0" indent="0">
              <a:spcBef>
                <a:spcPts val="0"/>
              </a:spcBef>
              <a:buNone/>
            </a:pPr>
            <a:endParaRPr lang="fi-FI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 asiakkuuden päättymisestä on kirjattava asiakasasiakirjaan.</a:t>
            </a:r>
          </a:p>
          <a:p>
            <a:pPr marL="0" indent="0">
              <a:spcBef>
                <a:spcPts val="0"/>
              </a:spcBef>
              <a:buNone/>
            </a:pPr>
            <a:endParaRPr lang="fi-FI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Kirjaukset on tehtävä viipymättä sen jälkeen, kun asiakkaan asiaa on käsitelty.</a:t>
            </a:r>
          </a:p>
          <a:p>
            <a:pPr marL="0" indent="0">
              <a:spcBef>
                <a:spcPts val="0"/>
              </a:spcBef>
              <a:buNone/>
            </a:pPr>
            <a:endParaRPr lang="fi-FI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1400" dirty="0"/>
              <a:t>(Kansa-Koulu</a:t>
            </a:r>
            <a:r>
              <a:rPr lang="fi-FI" sz="1400" baseline="30000" dirty="0"/>
              <a:t>2</a:t>
            </a:r>
            <a:r>
              <a:rPr lang="fi-FI" sz="1400" dirty="0"/>
              <a:t> –hanke, kirjaamisvalmennusmateriaalit: Laki sosiaalihuollon asiakasasiakirjoista –valmennusosio)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86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F3E9C1-27F8-4E0E-9CDD-8A500414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Videoluento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FAF879-5256-400B-A064-26663C907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AINO KÄÄRIÄINEN: EETTISYYS JA OSALLISUUS SOSIAALIHUOLLON ASIAKASTYÖN DOKUMENTOINNISSA</a:t>
            </a:r>
          </a:p>
          <a:p>
            <a:r>
              <a:rPr lang="fi-FI" dirty="0"/>
              <a:t>Asiakkaan osallisuuden vahvistaminen asiakastyön dokumentoinnissa</a:t>
            </a:r>
          </a:p>
          <a:p>
            <a:pPr marL="0" indent="0">
              <a:buNone/>
            </a:pPr>
            <a:r>
              <a:rPr lang="fi-FI" dirty="0"/>
              <a:t>	• Liittyy osioihin kirjaamisen etiikka ja asiakaslähtöisyys sekä osallistavat 	kirjaamismenetelmät</a:t>
            </a:r>
          </a:p>
          <a:p>
            <a:r>
              <a:rPr lang="fi-FI" dirty="0">
                <a:hlinkClick r:id="rId2"/>
              </a:rPr>
              <a:t>https://youtu.be/cm3EGot76bs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(Kansa-Koulu</a:t>
            </a:r>
            <a:r>
              <a:rPr lang="fi-FI" baseline="30000" dirty="0"/>
              <a:t>2</a:t>
            </a:r>
            <a:r>
              <a:rPr lang="fi-FI" dirty="0"/>
              <a:t> –hanke, kirjaamisvalmennusmateriaalit)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780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18DA9C-FDD2-4E1D-92EE-3C7608081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i-FI" dirty="0"/>
              <a:t>Tietosuoja &amp;  * tietoturva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C8CCD8D-5FB4-4025-947D-619170A18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3240"/>
            <a:ext cx="8596668" cy="475515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Tietosuojan yleisperiaatteena on, että jokaisella on oikeus asiakastietojensa asianmukaiseen käsittelyyn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Asiakastietojen käsittelystä, salassapitovelvollisuudesta, sekä tietojen tarkastamisesta ja luovuttamisesta säädetään useissa eri laeissa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Henkilörekisterit muodostuvat samaa käyttötarkoitusta varten kerätyistä tai tallennetuista tiedoista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Lokitiedoilla valvotaan asianmukaista asiakastietojen käsittelyä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* Tietojenkäsittelyn eettisenä periaatteena on asianmukaisesti kerättyjen henkilötietojen suojaaminen</a:t>
            </a:r>
          </a:p>
          <a:p>
            <a:pPr marL="0" indent="0">
              <a:buNone/>
            </a:pPr>
            <a:r>
              <a:rPr lang="fi-FI" dirty="0"/>
              <a:t>* Tietoturva ja tietoturvallisuus tarkoittavat järjestelyitä, joilla pyritään varmistamaan tiedon saatavuus, eheys ja luottamuksellisuus</a:t>
            </a:r>
          </a:p>
          <a:p>
            <a:pPr marL="0" indent="0">
              <a:buNone/>
            </a:pPr>
            <a:r>
              <a:rPr lang="fi-FI" dirty="0"/>
              <a:t>* Tietoturvariskien tiedostaminen on osa tietoturvallista toimintaa </a:t>
            </a:r>
          </a:p>
          <a:p>
            <a:pPr marL="0" indent="0">
              <a:buNone/>
            </a:pPr>
            <a:r>
              <a:rPr lang="fi-FI" dirty="0"/>
              <a:t>* Omavalvontasuunnitelmaan kirjataan organisaation tietoturvakäytännöt, ohjeistukset ja suunnitelma tietoturvakoulutuksesta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0551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B0AF6F-5024-4CBD-BF8E-461D90A8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138"/>
          </a:xfrm>
        </p:spPr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F80EB5-BE7B-4078-9B85-39D29064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1295"/>
            <a:ext cx="8596668" cy="459006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Laki sosiaalihuollon asiakasasiakirjoista (2015/254). </a:t>
            </a:r>
            <a:r>
              <a:rPr lang="fi-FI" dirty="0">
                <a:hlinkClick r:id="rId2"/>
              </a:rPr>
              <a:t>http://www.finlex.fi/fi/laki/alkup/2015/20150254</a:t>
            </a:r>
            <a:endParaRPr lang="fi-FI" dirty="0"/>
          </a:p>
          <a:p>
            <a:r>
              <a:rPr lang="fi-FI" dirty="0"/>
              <a:t>Laki potilaan asemasta ja oikeuksista (785/1992). </a:t>
            </a:r>
            <a:r>
              <a:rPr lang="fi-FI" dirty="0">
                <a:hlinkClick r:id="rId3"/>
              </a:rPr>
              <a:t>http://www.finlex.fi/fi/laki/ajantasa/1992/1992078</a:t>
            </a:r>
            <a:endParaRPr lang="fi-FI" dirty="0"/>
          </a:p>
          <a:p>
            <a:r>
              <a:rPr lang="fi-FI" dirty="0"/>
              <a:t>Laki sosiaalihuollon asiakasasiakirjoista (254/2015). </a:t>
            </a:r>
            <a:r>
              <a:rPr lang="fi-FI" dirty="0">
                <a:hlinkClick r:id="rId4"/>
              </a:rPr>
              <a:t>http://www.finlex.fi/fi/laki/alkup/2015/20150254#Pidp434205808</a:t>
            </a:r>
            <a:endParaRPr lang="fi-FI" dirty="0"/>
          </a:p>
          <a:p>
            <a:r>
              <a:rPr lang="fi-FI" dirty="0"/>
              <a:t>Laki sosiaalihuollon asiakkaan asemasta ja oikeuksista (812/2000). </a:t>
            </a:r>
            <a:r>
              <a:rPr lang="fi-FI" dirty="0">
                <a:hlinkClick r:id="rId5"/>
              </a:rPr>
              <a:t>http://www.finlex.fi/fi/laki/ajantasa/2000/20000812#L6P27</a:t>
            </a:r>
            <a:endParaRPr lang="fi-FI" dirty="0"/>
          </a:p>
          <a:p>
            <a:r>
              <a:rPr lang="fi-FI" dirty="0"/>
              <a:t>Laki terveydenhuollon ammattihenkilöistä (559/1994). </a:t>
            </a:r>
            <a:r>
              <a:rPr lang="fi-FI" dirty="0">
                <a:hlinkClick r:id="rId6"/>
              </a:rPr>
              <a:t>http://www.finlex.fi/fi/laki/ajantasa/1994/1994055</a:t>
            </a:r>
            <a:endParaRPr lang="fi-FI" dirty="0"/>
          </a:p>
          <a:p>
            <a:r>
              <a:rPr lang="fi-FI" dirty="0"/>
              <a:t>Sosiaalihuoltolaki (1301/2014). </a:t>
            </a:r>
            <a:r>
              <a:rPr lang="fi-FI" dirty="0">
                <a:hlinkClick r:id="rId7"/>
              </a:rPr>
              <a:t>http://www.finlex.fi/fi/laki/alkup/2014/20141301</a:t>
            </a:r>
            <a:endParaRPr lang="fi-FI" dirty="0"/>
          </a:p>
          <a:p>
            <a:r>
              <a:rPr lang="fi-FI" dirty="0" err="1"/>
              <a:t>Sosiaali</a:t>
            </a:r>
            <a:r>
              <a:rPr lang="fi-FI" dirty="0"/>
              <a:t> ja terveysministeriön asetus potilasasiakirjoista (298/2009). </a:t>
            </a:r>
            <a:r>
              <a:rPr lang="fi-FI" dirty="0">
                <a:hlinkClick r:id="rId8"/>
              </a:rPr>
              <a:t>http://www.finlex.fi/fi/laki/alkup/2009/20090298</a:t>
            </a:r>
            <a:endParaRPr lang="fi-FI" dirty="0"/>
          </a:p>
          <a:p>
            <a:r>
              <a:rPr lang="fi-FI" dirty="0"/>
              <a:t>THL (2017c) Määräys käyttöoikeuksien määrittelyn perusteista sosiaalihuollon asiakastietoihin. Määräys 1/2017. </a:t>
            </a:r>
            <a:r>
              <a:rPr lang="fi-FI" dirty="0">
                <a:hlinkClick r:id="rId9"/>
              </a:rPr>
              <a:t>https://www.thl.fi/documents/920442/2816495/THL_Maarays_1_2017_Kayttooikeuksien_maarittelyn_perusteet_sosiaalihuollon_asiakastietoihin.pdf/b5396cbd-ac96-4e58-806d-557390ac5458</a:t>
            </a:r>
            <a:endParaRPr lang="fi-FI" dirty="0"/>
          </a:p>
          <a:p>
            <a:r>
              <a:rPr lang="fi-FI" dirty="0"/>
              <a:t>THL(2016). Määräys sosiaalihuollon palvelutehtävien luokituksesta. Määräys 1/2016. </a:t>
            </a:r>
            <a:r>
              <a:rPr lang="fi-FI" dirty="0">
                <a:hlinkClick r:id="rId10"/>
              </a:rPr>
              <a:t>https://www.thl.fi/attachments/tiedonhallinta/Maarays_1_2016_sosiaalihuolto.pdf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694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15883-C490-4FF7-8612-64A1E816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861"/>
          </a:xfrm>
        </p:spPr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9E1931-3B89-46EE-9D88-3DD994E5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2573"/>
            <a:ext cx="8596668" cy="4648790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Tietosuojavaltuutetun toimisto (2010):Henkilötietojen käsittely suostumuksen perusteella. </a:t>
            </a:r>
            <a:r>
              <a:rPr lang="fi-FI" dirty="0">
                <a:hlinkClick r:id="rId2"/>
              </a:rPr>
              <a:t>http://www.tietosuoja.fi/material/attachments/tietosuojavaltuutettu/tietosuojavaltuutetuntoimisto/oppaat/6JfpovHIV/Henkiloti etojen_kasittely_suostumuksen_perusteella.pdf</a:t>
            </a:r>
            <a:endParaRPr lang="fi-FI" dirty="0"/>
          </a:p>
          <a:p>
            <a:r>
              <a:rPr lang="fi-FI" dirty="0"/>
              <a:t>Tietosuojavaltuutettu (2009) Sosiaalihuollon asiakastietojen ja potilastietojen käsittelystä sosiaalihuollossa. Tietosuojavaltuutetunkannanotto </a:t>
            </a:r>
            <a:r>
              <a:rPr lang="fi-FI" dirty="0" err="1"/>
              <a:t>Dnro</a:t>
            </a:r>
            <a:r>
              <a:rPr lang="fi-FI" dirty="0"/>
              <a:t> 1773/49/2009. </a:t>
            </a:r>
          </a:p>
          <a:p>
            <a:r>
              <a:rPr lang="fi-FI" dirty="0"/>
              <a:t>Tietosuojavaltuutettu (2012): Kotihoidon tietojen käsittelystä. Tietosuojavaltuutetun kannanotto </a:t>
            </a:r>
            <a:r>
              <a:rPr lang="fi-FI" dirty="0" err="1"/>
              <a:t>Dnro</a:t>
            </a:r>
            <a:r>
              <a:rPr lang="fi-FI" dirty="0"/>
              <a:t> 565/41/2012. </a:t>
            </a:r>
            <a:r>
              <a:rPr lang="fi-FI" dirty="0">
                <a:hlinkClick r:id="rId3"/>
              </a:rPr>
              <a:t>http://www.tietosuoja.fi/fi/index/ratkaisut/kotihoidontietojenkasittelysta.htm</a:t>
            </a:r>
            <a:endParaRPr lang="fi-FI" dirty="0"/>
          </a:p>
          <a:p>
            <a:r>
              <a:rPr lang="fi-FI" dirty="0"/>
              <a:t>Tietosuojavaltuutetun toimisto (2016): Sosiaalihuollon asiakastietojen käsittelystä. Oppaat. </a:t>
            </a:r>
            <a:r>
              <a:rPr lang="fi-FI" dirty="0">
                <a:hlinkClick r:id="rId4"/>
              </a:rPr>
              <a:t>http://www.tietosuoja.fi/material/attachments/tietosuojavaltuutettu/tietosuojavaltuutetuntoimisto/oppaat/sS7Y8nd6n/TSV_LOGO_ARVOT_20110222162112.pdf</a:t>
            </a:r>
            <a:endParaRPr lang="fi-FI" dirty="0"/>
          </a:p>
          <a:p>
            <a:r>
              <a:rPr lang="fi-FI" dirty="0"/>
              <a:t>Terveydenhuoltolaki (2010/1326). </a:t>
            </a:r>
            <a:r>
              <a:rPr lang="fi-FI" dirty="0">
                <a:hlinkClick r:id="rId5"/>
              </a:rPr>
              <a:t>http://www.finlex.fi/fi/laki/ajantasa/2010/20101326</a:t>
            </a:r>
            <a:endParaRPr lang="fi-FI" dirty="0"/>
          </a:p>
          <a:p>
            <a:r>
              <a:rPr lang="fi-FI" dirty="0"/>
              <a:t>THL (2013). Ohje sosiaalihuollossa syntyvien potilastietojen erottamisesta terveydenhuollon potilasrekistereihin kuuluvista ja valtakunnalliseen potilastiedon arkistoon tallennettavista potilastiedoista. </a:t>
            </a:r>
            <a:r>
              <a:rPr lang="fi-FI" dirty="0">
                <a:hlinkClick r:id="rId6"/>
              </a:rPr>
              <a:t>http://www.kanta.fi/documents/12105/3494314/Ohje+sosiaalipalveluissa+syntyvien+potilastietojen+k%C3%A4sittelyst%C3%A4/312941ad6cb6464b9d1a6500d2b2dc5b</a:t>
            </a:r>
            <a:endParaRPr lang="fi-FI" dirty="0"/>
          </a:p>
          <a:p>
            <a:r>
              <a:rPr lang="fi-FI" dirty="0"/>
              <a:t>THL (2016). Sosiaalihuollon valtakunnallisten tietojärjestelmäpalvelujen ratkaisuarkkitehtuuri Sosiaalihuollon Kanta palvelujen I vaiheen määrittelyt. Versio 2.0. </a:t>
            </a:r>
            <a:r>
              <a:rPr lang="fi-FI" dirty="0">
                <a:hlinkClick r:id="rId7"/>
              </a:rPr>
              <a:t>https://www.thl.fi/documents/920442/2940835/Sosiaalihuollon+ratkaisuarkkitehtuuri+2.0.pdf/b778f6edc6474a45afffd10df2f6a9aa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500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4ACC475-61C2-42D5-8110-246A7B25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" y="164299"/>
            <a:ext cx="8825219" cy="65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FEA43-87B9-49E3-A825-3A7AB282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Tietosuojan yleisperiaatteet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773DA9-5939-476A-9C68-86F54BBCC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1021"/>
            <a:ext cx="8596668" cy="4380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HENKILÖTIETOA SAA KÄSITELLÄ AINOASTAAN LAIN ANTAMIN OIKEUKSIN TAI HENKILÖN NIMENOMAISELLA LUVALLA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EU:n yleinen tietosuoja-asetus (GDPR) on ylin tietosuojaa koskeva säädös.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‣Vahvistaa henkilötietojen käsittelyn avoimuutta, läpinäkyvyyttä ja henkilön 	oikeuksia jotta henkilötietojen käsittely palvelee ihmistä, vastaa 	digitalisaationvaatimuksiin ja rakentaa luottamusta digitaalitalouden 	kehittämiseksi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‣Ohjaus tietosuoja-asetuksen mukaiseen toimintaan www.tietosuoja.fi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‣Tietosuoja-asetusta täydentää ja täsmentää kansallisesti 1.1.2019 voimaan 	tullut tietosuojalaki (1050/2018). 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Laki sosiaalihuollon asiakkaan asemasta ja oikeuksista (812/2000) 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A6EDFB-209F-4C2F-B28E-9D9177DB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Henkilörekisterit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7BE3CF-D1BB-494E-B475-7B8FDB0F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8320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sz="2900" b="1" dirty="0">
                <a:latin typeface="Arial" panose="020B0604020202020204" pitchFamily="34" charset="0"/>
                <a:cs typeface="Arial" panose="020B0604020202020204" pitchFamily="34" charset="0"/>
              </a:rPr>
              <a:t>Henkilörekisteri muodostuu samaa käyttötarkoitusta varten kerätyistä asiakastiedoista</a:t>
            </a:r>
          </a:p>
          <a:p>
            <a:pPr marL="0" indent="0">
              <a:buNone/>
            </a:pPr>
            <a:r>
              <a:rPr lang="fi-FI" sz="2900" dirty="0">
                <a:latin typeface="Arial" panose="020B0604020202020204" pitchFamily="34" charset="0"/>
                <a:cs typeface="Arial" panose="020B0604020202020204" pitchFamily="34" charset="0"/>
              </a:rPr>
              <a:t>	•Sosiaalihuollossa on monia henkilörekistereitä riippuen organisaatiosta ja työmuodoista</a:t>
            </a:r>
          </a:p>
          <a:p>
            <a:pPr marL="0" indent="0">
              <a:buNone/>
            </a:pPr>
            <a:r>
              <a:rPr lang="fi-FI" sz="2900" dirty="0">
                <a:latin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fi-FI" sz="2900" b="1" dirty="0">
                <a:latin typeface="Arial" panose="020B0604020202020204" pitchFamily="34" charset="0"/>
                <a:cs typeface="Arial" panose="020B0604020202020204" pitchFamily="34" charset="0"/>
              </a:rPr>
              <a:t>Tietoa eri rekisterien välillä ei saa siirtää ilman lakiperustetta tai asiakkaan lupaa</a:t>
            </a:r>
          </a:p>
          <a:p>
            <a:pPr marL="0" indent="0">
              <a:buNone/>
            </a:pPr>
            <a:r>
              <a:rPr lang="fi-FI" sz="2900" dirty="0">
                <a:latin typeface="Arial" panose="020B0604020202020204" pitchFamily="34" charset="0"/>
                <a:cs typeface="Arial" panose="020B0604020202020204" pitchFamily="34" charset="0"/>
              </a:rPr>
              <a:t>	•Rekisterit voidaan yhdistää vain lain perusteella tai rekisteröidyn henkilön nimenomaisella luvalla 	(esim. kotipalvelun ja kotisairaanhoidon yhdistäminen kotihoidoksi)</a:t>
            </a:r>
          </a:p>
          <a:p>
            <a:pPr marL="0" indent="0">
              <a:buNone/>
            </a:pPr>
            <a:r>
              <a:rPr lang="fi-FI" sz="2900" dirty="0">
                <a:latin typeface="Arial" panose="020B0604020202020204" pitchFamily="34" charset="0"/>
                <a:cs typeface="Arial" panose="020B0604020202020204" pitchFamily="34" charset="0"/>
              </a:rPr>
              <a:t>Tulevaisuudessa on vain yksi sosiaalihuollon asiakasrekisteri ja sosiaalihuollon ilmoitusrekisteri. THL on 20.6.2017 antanut määräyksen asiakastietojen käyttöoikeuksien määrittelystä (ShAkL22 –23 §)</a:t>
            </a:r>
          </a:p>
          <a:p>
            <a:pPr marL="0" indent="0">
              <a:buNone/>
            </a:pPr>
            <a:r>
              <a:rPr lang="fi-FI" sz="2900" dirty="0">
                <a:latin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fi-FI" sz="2900" b="1" dirty="0">
                <a:latin typeface="Arial" panose="020B0604020202020204" pitchFamily="34" charset="0"/>
                <a:cs typeface="Arial" panose="020B0604020202020204" pitchFamily="34" charset="0"/>
              </a:rPr>
              <a:t>Käyttöoikeudet sidotaan palvelutehtäviin ja sosiaalipalveluihin, asiayhteys 	asiakkaaseen 	oltava</a:t>
            </a:r>
          </a:p>
          <a:p>
            <a:pPr marL="0" indent="0">
              <a:buNone/>
            </a:pPr>
            <a:r>
              <a:rPr lang="fi-FI" sz="2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‣Asiakastiedot eivät ole työhön perehdyttämisen tai koulutuksen väline</a:t>
            </a:r>
          </a:p>
          <a:p>
            <a:pPr marL="0" indent="0">
              <a:buNone/>
            </a:pPr>
            <a:r>
              <a:rPr lang="fi-FI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‣Työntekijällä on siis vastuu, mitä tietoja käsittelee</a:t>
            </a:r>
          </a:p>
          <a:p>
            <a:pPr marL="0" indent="0">
              <a:buNone/>
            </a:pPr>
            <a:r>
              <a:rPr lang="fi-FI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‣Organisaation tulee määritellä työntekijöiden käyttöoikeudet asiakastietoihin </a:t>
            </a:r>
            <a:endParaRPr lang="fi-FI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3300" b="1" dirty="0">
                <a:latin typeface="Arial" panose="020B0604020202020204" pitchFamily="34" charset="0"/>
                <a:cs typeface="Arial" panose="020B0604020202020204" pitchFamily="34" charset="0"/>
              </a:rPr>
              <a:t>Asiakasta on informoitava tietojen käsittelystä ja tietojen tarkastusoikeudesta ymmärrettävästi ja aktiivisesti.</a:t>
            </a:r>
          </a:p>
          <a:p>
            <a:pPr marL="0" indent="0">
              <a:buNone/>
            </a:pPr>
            <a:r>
              <a:rPr lang="fi-FI" sz="2900" dirty="0">
                <a:latin typeface="Arial" panose="020B0604020202020204" pitchFamily="34" charset="0"/>
                <a:cs typeface="Arial" panose="020B0604020202020204" pitchFamily="34" charset="0"/>
              </a:rPr>
              <a:t>Tietosuojaselosteesta ja sen sisällöistä kertominen asiakkaalle on osa osallistavaa kirjaamista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500" dirty="0"/>
              <a:t>(Kansa-Koulu</a:t>
            </a:r>
            <a:r>
              <a:rPr lang="fi-FI" sz="2500" baseline="30000" dirty="0"/>
              <a:t>2</a:t>
            </a:r>
            <a:r>
              <a:rPr lang="fi-FI" sz="2500" dirty="0"/>
              <a:t> –hanke, kirjaamisvalmennusmateriaalit: Tietosuoja ja tietoturva)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175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D3476-27BE-4C7B-A020-BF4564F1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Tietojen luovuttaminen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459C5C-6C05-4084-AA01-D0E69D6D0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3633"/>
            <a:ext cx="8596668" cy="42377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Asiakastietoja voi luovuttaa asiakkaan suostumuksella:</a:t>
            </a:r>
          </a:p>
          <a:p>
            <a:pPr marL="0" indent="0">
              <a:buNone/>
            </a:pPr>
            <a:r>
              <a:rPr lang="fi-FI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‣Suostumuksen on oltava nimenomainen eli yksilöity (nimetyt asiat, aikaväli, 	kenelle jne.)</a:t>
            </a:r>
          </a:p>
          <a:p>
            <a:pPr marL="0" indent="0">
              <a:buNone/>
            </a:pPr>
            <a:r>
              <a:rPr lang="fi-FI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‣Asiakkaalla on oikeus perua suostumuksensa</a:t>
            </a:r>
          </a:p>
          <a:p>
            <a:pPr marL="0" indent="0">
              <a:buNone/>
            </a:pPr>
            <a:r>
              <a:rPr lang="fi-FI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‣Asiakkaan on ymmärrettävä suostumuksen merkitys</a:t>
            </a:r>
          </a:p>
          <a:p>
            <a:pPr marL="0" indent="0">
              <a:buNone/>
            </a:pPr>
            <a:r>
              <a:rPr lang="fi-FI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‣Käytännössä usein kirjallinen suostumus</a:t>
            </a:r>
            <a:endParaRPr lang="fi-FI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Ilman suostumusta tietoja voidaan luovuttaa:</a:t>
            </a:r>
          </a:p>
          <a:p>
            <a:pPr marL="0" indent="0">
              <a:buNone/>
            </a:pPr>
            <a:r>
              <a:rPr lang="fi-FI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‣Asiakaslain 17 –18 §, Julkisuuslaki 26 –30 § sekä Potilaslaki 6§, 9§, 13§ 	mukaisesti</a:t>
            </a:r>
          </a:p>
          <a:p>
            <a:pPr marL="0" indent="0">
              <a:buNone/>
            </a:pPr>
            <a:r>
              <a:rPr lang="fi-FI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‣Lisäksi erityislakeihin perustuen (esim. poliisilaki, perusopetuslaki, oppilas- ja 	opiskelijahuoltolaki)</a:t>
            </a:r>
          </a:p>
          <a:p>
            <a:pPr marL="0" indent="0">
              <a:buNone/>
            </a:pPr>
            <a:r>
              <a:rPr lang="fi-FI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‣Lastensuojelulain säännökset </a:t>
            </a:r>
            <a:endParaRPr lang="fi-FI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000" dirty="0"/>
              <a:t>(Kansa-Koulu</a:t>
            </a:r>
            <a:r>
              <a:rPr lang="fi-FI" sz="2000" baseline="30000" dirty="0"/>
              <a:t>2</a:t>
            </a:r>
            <a:r>
              <a:rPr lang="fi-FI" sz="2000" dirty="0"/>
              <a:t> –hanke, kirjaamisvalmennusmateriaalit: Tietosuoja ja tietoturva)</a:t>
            </a:r>
            <a:endParaRPr lang="fi-FI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21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261818-3D97-4B82-AE74-DF078874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Suostumuskäytännöt ja valtuutukset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EE62C4-DAB8-4709-A87B-8D5A80FC8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5852"/>
            <a:ext cx="8596668" cy="46125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Oikeudellinen ennakointi:</a:t>
            </a:r>
          </a:p>
          <a:p>
            <a:pPr marL="0" indent="0">
              <a:buNone/>
            </a:pPr>
            <a:r>
              <a:rPr lang="fi-FI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‣Edunvalvontavaltuutus: Asioidenhoitajan nimeäminen etukäteen, jos ei itse kykene 	hoitamaan asioitaan tulevaisuudessa.</a:t>
            </a:r>
          </a:p>
          <a:p>
            <a:pPr marL="0" indent="0">
              <a:buNone/>
            </a:pPr>
            <a:r>
              <a:rPr lang="fi-FI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‣Hoitotahto: tehdään omien elämänarvojen noudattamiseksi ja mahdollisten 	hoitoratkaisujen toteutumiseksi omien toiveiden mukaisesti. Hoitohenkilökunta on 	velvollinen noudattamaan hoitotahtoa.</a:t>
            </a:r>
          </a:p>
          <a:p>
            <a:pPr marL="0" indent="0">
              <a:buNone/>
            </a:pPr>
            <a:r>
              <a:rPr lang="fi-FI"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Omatyöntekijä (Sosiaalihuoltolain mukainen)</a:t>
            </a:r>
          </a:p>
          <a:p>
            <a:pPr marL="0" indent="0">
              <a:buNone/>
            </a:pPr>
            <a:r>
              <a:rPr lang="fi-FI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‣Salassa pidettävien tietojen saaminen edellyttää lähtökohtaisesti asiakkaan 	suostumusta, mutta esimerkiksi asiakaslain 20§ antaa sosiaalihuollon viranomaiselle 	oikeuden saada tietoja sosiaalihuollon järjestämiseksi</a:t>
            </a:r>
          </a:p>
          <a:p>
            <a:pPr marL="0" indent="0">
              <a:buNone/>
            </a:pPr>
            <a:r>
              <a:rPr lang="fi-FI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‣Ikälain 17§ vastuutyöntekijästä kumottu ja iäkkäille nimetään SHL mukainen 	omatyöntekijä</a:t>
            </a:r>
          </a:p>
          <a:p>
            <a:pPr marL="0" indent="0">
              <a:buNone/>
            </a:pPr>
            <a:r>
              <a:rPr lang="fi-FI"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Edunvalvoja</a:t>
            </a:r>
          </a:p>
          <a:p>
            <a:pPr marL="0" indent="0">
              <a:buNone/>
            </a:pPr>
            <a:r>
              <a:rPr lang="fi-FI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‣Voidaan määrätä jos henkilö ei kykene valvomaan etujaan tai huolehtimaan asioistaan</a:t>
            </a:r>
          </a:p>
          <a:p>
            <a:pPr marL="0" indent="0">
              <a:buNone/>
            </a:pPr>
            <a:r>
              <a:rPr lang="fi-FI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‣Laaja tiedonsaantioikeus päämiestään koskevissa asioissa</a:t>
            </a:r>
          </a:p>
          <a:p>
            <a:pPr marL="0" indent="0">
              <a:buNone/>
            </a:pPr>
            <a:endParaRPr lang="fi-FI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Kansa-Koulu</a:t>
            </a:r>
            <a:r>
              <a:rPr lang="fi-FI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 –hanke, kirjaamisvalmennusmateriaalit: Tietosuoja ja tietoturva)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711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8EF77A-5CD6-4974-BDF1-7AE3219E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9083"/>
          </a:xfrm>
        </p:spPr>
        <p:txBody>
          <a:bodyPr/>
          <a:lstStyle/>
          <a:p>
            <a:r>
              <a:rPr lang="fi-FI" dirty="0"/>
              <a:t>Tietoturvallisuus sosiaalihuollossa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54E2A8-C036-4DE3-8B0D-6CA8D45C5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526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Tietoturvalla ja tietoturvallisuudella tarkoitetaan järjestelyitä, joilla pyritään varmistamaan tiedon saatavuus, eheys ja luottamuksellisuus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‣Saatavuus – tiedot eivät tuhoudu ja ovat saatavilla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‣Eheys – tiedot ovat paikkansa pitäviä ja ne ovat oikeassa paikassa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‣Luottamuksellisuus – tietoja käyttävät ne, joilla on siihen oikeus ja 	tiedot eivät joudu vääriin käsiin</a:t>
            </a:r>
          </a:p>
          <a:p>
            <a:pPr marL="0" indent="0">
              <a:buNone/>
            </a:pPr>
            <a:r>
              <a:rPr lang="fi-FI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Tietoturvan järjestelyihin kuuluvat: 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‣kulunvalvonta, tilojen lukitus, asiakirjojen turvallinen säilytys ja  	hävitys, tietojen salaus ja varmuuskopiointi sekä palomuurin, 	virustorjuntaohjelman ja varmenteiden käyttö</a:t>
            </a:r>
          </a:p>
          <a:p>
            <a:pPr marL="0" indent="0">
              <a:buNone/>
            </a:pPr>
            <a:r>
              <a:rPr lang="fi-FI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‣tietoaineistojen, laitteistojen, ohjelmistojen, tietoliikenteen ja 	toiminnan turvaaminen</a:t>
            </a:r>
          </a:p>
          <a:p>
            <a:pPr marL="0" indent="0">
              <a:buNone/>
            </a:pPr>
            <a:r>
              <a:rPr lang="fi-FI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Kansa-Koulu</a:t>
            </a:r>
            <a:r>
              <a:rPr lang="fi-FI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–hanke, kirjaamisvalmennusmateriaalit: Tietosuoja ja tietoturva)</a:t>
            </a:r>
            <a:endParaRPr lang="fi-FI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28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794609-271E-423D-BD9B-CA4A7DB9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Asiakastietojen käsittelyn tietoturvariskit – heikoin lenkki on asioita </a:t>
            </a:r>
            <a:r>
              <a:rPr lang="fi-FI"/>
              <a:t>käsittelevä ihminen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E03F87-7891-4360-A97E-44F35B74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Asiakastietojen tallentaminen muualle kuin tietojärjestelmään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Suojaamattoman sähköpostin tai muun viestintäkanavan käyttö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Tietokoneen lukitsematta jättäminen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Esillä olevat kalenterit tai muistikirjat 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Huolimattomuus salasanojen käsittelyssä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Mobiililaitteiden puutteellinen suojaus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Asiakasasioista puhuminen sivullisten kuullen (myös puhelinkeskustelut, kahvipöytäturinat ja käytäväparlamentit)</a:t>
            </a:r>
          </a:p>
          <a:p>
            <a:r>
              <a:rPr lang="fi-FI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Tietosuojajätteen huolimaton käsittely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03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255375-85C1-4466-8614-8651D75B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Pariporinat</a:t>
            </a:r>
          </a:p>
        </p:txBody>
      </p:sp>
      <p:pic>
        <p:nvPicPr>
          <p:cNvPr id="1026" name="Picture 2" descr="Kuvahaun tulos haulle kaksi ihmistä">
            <a:extLst>
              <a:ext uri="{FF2B5EF4-FFF2-40B4-BE49-F238E27FC236}">
                <a16:creationId xmlns:a16="http://schemas.microsoft.com/office/drawing/2014/main" id="{7E3F3ABF-9B59-464F-AC6B-BF59E4AA6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76" y="2081212"/>
            <a:ext cx="2048637" cy="32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7CD34E7-838C-44B2-8FD5-9E6457A4FB00}"/>
              </a:ext>
            </a:extLst>
          </p:cNvPr>
          <p:cNvSpPr txBox="1"/>
          <p:nvPr/>
        </p:nvSpPr>
        <p:spPr>
          <a:xfrm>
            <a:off x="4983480" y="2459319"/>
            <a:ext cx="5724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Onko kirjaamisesi muuttunut Kansa-koulu –hankkeen kirjaamisvalmennuksen jälkeen?</a:t>
            </a:r>
          </a:p>
          <a:p>
            <a:r>
              <a:rPr lang="fi-FI" dirty="0"/>
              <a:t>	Jos on, miten?</a:t>
            </a:r>
          </a:p>
          <a:p>
            <a:endParaRPr lang="fi-FI" dirty="0"/>
          </a:p>
          <a:p>
            <a:r>
              <a:rPr lang="fi-FI" dirty="0"/>
              <a:t>Oletko havainnut muutoksia työtovereidesi kirjaamisessa?</a:t>
            </a:r>
          </a:p>
          <a:p>
            <a:r>
              <a:rPr lang="fi-FI" dirty="0"/>
              <a:t>	Millaisia?</a:t>
            </a:r>
          </a:p>
          <a:p>
            <a:endParaRPr lang="fi-FI" dirty="0"/>
          </a:p>
          <a:p>
            <a:r>
              <a:rPr lang="fi-FI" dirty="0"/>
              <a:t>Minkä asian oppimista olet pitänyt erityisen tärkeänä?</a:t>
            </a:r>
          </a:p>
        </p:txBody>
      </p:sp>
    </p:spTree>
    <p:extLst>
      <p:ext uri="{BB962C8B-B14F-4D97-AF65-F5344CB8AC3E}">
        <p14:creationId xmlns:p14="http://schemas.microsoft.com/office/powerpoint/2010/main" val="1223903463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1609</Words>
  <Application>Microsoft Office PowerPoint</Application>
  <PresentationFormat>Laajakuva</PresentationFormat>
  <Paragraphs>148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</vt:lpstr>
      <vt:lpstr>Calibri</vt:lpstr>
      <vt:lpstr>Tahoma</vt:lpstr>
      <vt:lpstr>Trebuchet MS</vt:lpstr>
      <vt:lpstr>Wingdings</vt:lpstr>
      <vt:lpstr>Wingdings 3</vt:lpstr>
      <vt:lpstr>Pinta</vt:lpstr>
      <vt:lpstr>Kirjaamisvalmennuksen kertauskurssi</vt:lpstr>
      <vt:lpstr>Tietosuoja &amp;  * tietoturva</vt:lpstr>
      <vt:lpstr>Tietosuojan yleisperiaatteet</vt:lpstr>
      <vt:lpstr>Henkilörekisterit</vt:lpstr>
      <vt:lpstr>Tietojen luovuttaminen</vt:lpstr>
      <vt:lpstr>Suostumuskäytännöt ja valtuutukset</vt:lpstr>
      <vt:lpstr>Tietoturvallisuus sosiaalihuollossa</vt:lpstr>
      <vt:lpstr>Asiakastietojen käsittelyn tietoturvariskit – heikoin lenkki on asioita käsittelevä ihminen</vt:lpstr>
      <vt:lpstr>Pariporinat</vt:lpstr>
      <vt:lpstr>Sosiaalihuollon palvelutehtävät</vt:lpstr>
      <vt:lpstr>PowerPoint-esitys</vt:lpstr>
      <vt:lpstr>PowerPoint-esitys</vt:lpstr>
      <vt:lpstr>Sosiaalipalvelut</vt:lpstr>
      <vt:lpstr>PowerPoint-esitys</vt:lpstr>
      <vt:lpstr>PowerPoint-esitys</vt:lpstr>
      <vt:lpstr>Sosiaalihuollon asiakas- ja potilastiedot sekä terveydenhuollon potilastiedot</vt:lpstr>
      <vt:lpstr>PowerPoint-esitys</vt:lpstr>
      <vt:lpstr>Sosiaalihuollon asiakastietojen kirjaamisvelvoite</vt:lpstr>
      <vt:lpstr>Videoluento</vt:lpstr>
      <vt:lpstr>Lähteet</vt:lpstr>
      <vt:lpstr>Lähteet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Suvi Tikander</dc:creator>
  <cp:lastModifiedBy>Sivi Talvensola</cp:lastModifiedBy>
  <cp:revision>45</cp:revision>
  <dcterms:created xsi:type="dcterms:W3CDTF">2019-11-04T12:48:06Z</dcterms:created>
  <dcterms:modified xsi:type="dcterms:W3CDTF">2021-09-22T11:20:04Z</dcterms:modified>
</cp:coreProperties>
</file>