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70" r:id="rId8"/>
    <p:sldId id="267" r:id="rId9"/>
    <p:sldId id="268" r:id="rId10"/>
    <p:sldId id="269" r:id="rId11"/>
    <p:sldId id="271" r:id="rId12"/>
    <p:sldId id="262" r:id="rId13"/>
    <p:sldId id="263" r:id="rId14"/>
    <p:sldId id="264" r:id="rId15"/>
    <p:sldId id="265" r:id="rId16"/>
    <p:sldId id="266" r:id="rId17"/>
    <p:sldId id="272" r:id="rId18"/>
    <p:sldId id="273" r:id="rId19"/>
    <p:sldId id="275" r:id="rId20"/>
    <p:sldId id="277" r:id="rId21"/>
    <p:sldId id="279" r:id="rId22"/>
    <p:sldId id="281" r:id="rId23"/>
    <p:sldId id="283" r:id="rId24"/>
    <p:sldId id="285" r:id="rId25"/>
    <p:sldId id="287" r:id="rId26"/>
    <p:sldId id="289" r:id="rId27"/>
    <p:sldId id="288" r:id="rId28"/>
    <p:sldId id="291" r:id="rId29"/>
    <p:sldId id="292" r:id="rId30"/>
    <p:sldId id="293" r:id="rId31"/>
    <p:sldId id="29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vi Talvensola" initials="ST" lastIdx="4" clrIdx="0">
    <p:extLst>
      <p:ext uri="{19B8F6BF-5375-455C-9EA6-DF929625EA0E}">
        <p15:presenceInfo xmlns:p15="http://schemas.microsoft.com/office/powerpoint/2012/main" userId="S::sivi.talvensola@koske.fi::6d321520-a3b2-410e-afbc-cb2b2c1d49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FF99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70A6D-84D5-401B-8F7D-81195E23F3D5}" v="5" dt="2021-05-31T08:07:25.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60"/>
  </p:normalViewPr>
  <p:slideViewPr>
    <p:cSldViewPr snapToGrid="0">
      <p:cViewPr varScale="1">
        <p:scale>
          <a:sx n="103" d="100"/>
          <a:sy n="103" d="100"/>
        </p:scale>
        <p:origin x="11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vi Talvensola" userId="6d321520-a3b2-410e-afbc-cb2b2c1d498a" providerId="ADAL" clId="{5FA70A6D-84D5-401B-8F7D-81195E23F3D5}"/>
    <pc:docChg chg="custSel modSld">
      <pc:chgData name="Sivi Talvensola" userId="6d321520-a3b2-410e-afbc-cb2b2c1d498a" providerId="ADAL" clId="{5FA70A6D-84D5-401B-8F7D-81195E23F3D5}" dt="2021-05-31T08:07:25.025" v="8"/>
      <pc:docMkLst>
        <pc:docMk/>
      </pc:docMkLst>
      <pc:sldChg chg="addCm delCm modCm">
        <pc:chgData name="Sivi Talvensola" userId="6d321520-a3b2-410e-afbc-cb2b2c1d498a" providerId="ADAL" clId="{5FA70A6D-84D5-401B-8F7D-81195E23F3D5}" dt="2021-05-31T07:56:11.854" v="4"/>
        <pc:sldMkLst>
          <pc:docMk/>
          <pc:sldMk cId="1969754246" sldId="271"/>
        </pc:sldMkLst>
      </pc:sldChg>
      <pc:sldChg chg="addCm modCm">
        <pc:chgData name="Sivi Talvensola" userId="6d321520-a3b2-410e-afbc-cb2b2c1d498a" providerId="ADAL" clId="{5FA70A6D-84D5-401B-8F7D-81195E23F3D5}" dt="2021-05-31T08:07:25.025" v="8"/>
        <pc:sldMkLst>
          <pc:docMk/>
          <pc:sldMk cId="3603423970" sldId="272"/>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5-31T10:52:55.012" idx="1">
    <p:pos x="2753" y="2336"/>
    <p:text>Onko tarpeen maininta Sosmetasta?</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5-31T10:55:46.645" idx="3">
    <p:pos x="3233" y="1387"/>
    <p:text>Entäpä ilmoitukset?</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5-31T11:04:56.437" idx="4">
    <p:pos x="10" y="10"/>
    <p:text>Asian vaiheiden ymmärtämiseen on varmasti syytä varata aikaa, etenkin lastensuojeluasioiden osalta :) 
Tämä on keskeinen ajattelu- ja toimintatavan muutos tässä yhtenäistämisen kokonaisuudessa. 
Vaikka näitä on itse pyöritellyt moneen otteeseen teoriassa, silti saa pinnistellä, että pysyy kärryllä.</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i-FI"/>
              <a:t>Muokkaa perustyyl. napsautt.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i-FI"/>
              <a:t>Muokkaa perustyyl. napsautt.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i-FI"/>
              <a:t>Muokkaa perustyyl. napsautt.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i-FI"/>
              <a:t>Muokkaa perustyyl. napsautt.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i-FI"/>
              <a:t>Muokkaa perustyyl. napsautt.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i-FI"/>
              <a:t>Muokkaa perustyyl. napsautt.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i-FI"/>
              <a:t>Muokkaa perustyyl. napsautt.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i-FI"/>
              <a:t>Muokkaa perustyyl. napsautt.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i-FI"/>
              <a:t>Muokkaa perustyyl. napsautt.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2A54C80-263E-416B-A8E0-580EDEADCBDC}" type="datetimeFigureOut">
              <a:rPr lang="en-US" dirty="0"/>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i-FI"/>
              <a:t>Muokkaa perustyyl. napsautt.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dirty="0"/>
              <a:t>Lisää kuva napsauttamalla kuvaketta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5/31/2021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i-FI"/>
              <a:t>Muokkaa perustyyl. napsautt.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5/31/2021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solidFill>
                  <a:srgbClr val="7030A0"/>
                </a:solidFill>
              </a:rPr>
              <a:t>ASIAKASASIAKIRJAT JA NIIDEN KONTEKSTI</a:t>
            </a:r>
          </a:p>
        </p:txBody>
      </p:sp>
      <p:sp>
        <p:nvSpPr>
          <p:cNvPr id="3" name="Alaotsikko 2"/>
          <p:cNvSpPr>
            <a:spLocks noGrp="1"/>
          </p:cNvSpPr>
          <p:nvPr>
            <p:ph type="subTitle" idx="1"/>
          </p:nvPr>
        </p:nvSpPr>
        <p:spPr/>
        <p:txBody>
          <a:bodyPr/>
          <a:lstStyle/>
          <a:p>
            <a:r>
              <a:rPr lang="fi-FI" dirty="0">
                <a:solidFill>
                  <a:schemeClr val="accent6">
                    <a:lumMod val="50000"/>
                  </a:schemeClr>
                </a:solidFill>
              </a:rPr>
              <a:t>MITÄ KONTEKSTI TARKOITTAA KANTA-PALVELUISSA</a:t>
            </a:r>
          </a:p>
        </p:txBody>
      </p:sp>
      <p:sp>
        <p:nvSpPr>
          <p:cNvPr id="4" name="Tekstiruutu 3"/>
          <p:cNvSpPr txBox="1"/>
          <p:nvPr/>
        </p:nvSpPr>
        <p:spPr>
          <a:xfrm>
            <a:off x="7001164" y="5477163"/>
            <a:ext cx="4516583" cy="1200329"/>
          </a:xfrm>
          <a:prstGeom prst="rect">
            <a:avLst/>
          </a:prstGeom>
          <a:noFill/>
        </p:spPr>
        <p:txBody>
          <a:bodyPr wrap="square" rtlCol="0">
            <a:spAutoFit/>
          </a:bodyPr>
          <a:lstStyle/>
          <a:p>
            <a:r>
              <a:rPr lang="fi-FI" dirty="0"/>
              <a:t>Mirka Matilainen</a:t>
            </a:r>
          </a:p>
          <a:p>
            <a:r>
              <a:rPr lang="fi-FI" dirty="0" err="1"/>
              <a:t>SosKanta</a:t>
            </a:r>
            <a:r>
              <a:rPr lang="fi-FI" dirty="0"/>
              <a:t>-yhteyshenkilö/koordinaattori</a:t>
            </a:r>
          </a:p>
          <a:p>
            <a:r>
              <a:rPr lang="fi-FI" dirty="0"/>
              <a:t>Jämsän kaupunki</a:t>
            </a:r>
          </a:p>
          <a:p>
            <a:r>
              <a:rPr lang="fi-FI" dirty="0"/>
              <a:t>10.5.2021</a:t>
            </a:r>
          </a:p>
        </p:txBody>
      </p:sp>
    </p:spTree>
    <p:extLst>
      <p:ext uri="{BB962C8B-B14F-4D97-AF65-F5344CB8AC3E}">
        <p14:creationId xmlns:p14="http://schemas.microsoft.com/office/powerpoint/2010/main" val="982006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solidFill>
                  <a:schemeClr val="accent6">
                    <a:lumMod val="50000"/>
                  </a:schemeClr>
                </a:solidFill>
              </a:rPr>
              <a:t>SOSIAALIPALVELUKOHTAISET ASIAKIRJAT JA PALVELUTEHTÄVILLE YHTEISET ASIAKIRJAT</a:t>
            </a:r>
          </a:p>
        </p:txBody>
      </p:sp>
      <p:sp>
        <p:nvSpPr>
          <p:cNvPr id="3" name="Sisällön paikkamerkki 2"/>
          <p:cNvSpPr>
            <a:spLocks noGrp="1"/>
          </p:cNvSpPr>
          <p:nvPr>
            <p:ph idx="1"/>
          </p:nvPr>
        </p:nvSpPr>
        <p:spPr/>
        <p:txBody>
          <a:bodyPr/>
          <a:lstStyle/>
          <a:p>
            <a:r>
              <a:rPr lang="fi-FI" dirty="0"/>
              <a:t>Osa asiakirjoista on määritetty käytettäväksi tietyssä sosiaalipalvelussa riippumatta siitä, missä palvelutehtävässä palvelua tarjotaan</a:t>
            </a:r>
          </a:p>
          <a:p>
            <a:endParaRPr lang="fi-FI" dirty="0"/>
          </a:p>
          <a:p>
            <a:endParaRPr lang="fi-FI" dirty="0"/>
          </a:p>
          <a:p>
            <a:r>
              <a:rPr lang="fi-FI" dirty="0"/>
              <a:t>On myös sellaisia asiakirjoja, joita voidaan käyttää kaikissa tai useissa palvelutehtävissä ja sosiaalipalveluissa</a:t>
            </a:r>
          </a:p>
          <a:p>
            <a:pPr marL="0" indent="0">
              <a:buNone/>
            </a:pPr>
            <a:endParaRPr lang="fi-FI" dirty="0"/>
          </a:p>
          <a:p>
            <a:r>
              <a:rPr lang="fi-FI" dirty="0"/>
              <a:t>Pääsääntö: jos palvelutehtävälle tai sosiaalipalvelulle on olemassa oma tietty asiakirjansa, käytä sitä esim. lastensuojelussa on oma kuulemisasiakirja </a:t>
            </a:r>
          </a:p>
        </p:txBody>
      </p:sp>
      <p:sp>
        <p:nvSpPr>
          <p:cNvPr id="4" name="Tekstiruutu 3"/>
          <p:cNvSpPr txBox="1"/>
          <p:nvPr/>
        </p:nvSpPr>
        <p:spPr>
          <a:xfrm>
            <a:off x="9744364" y="6041362"/>
            <a:ext cx="2253672" cy="923330"/>
          </a:xfrm>
          <a:prstGeom prst="rect">
            <a:avLst/>
          </a:prstGeom>
          <a:noFill/>
        </p:spPr>
        <p:txBody>
          <a:bodyPr wrap="square" rtlCol="0">
            <a:spAutoFit/>
          </a:bodyPr>
          <a:lstStyle/>
          <a:p>
            <a:r>
              <a:rPr lang="fi-FI" dirty="0"/>
              <a:t>Mirka</a:t>
            </a:r>
          </a:p>
          <a:p>
            <a:r>
              <a:rPr lang="fi-FI" dirty="0"/>
              <a:t>Matilainen</a:t>
            </a:r>
          </a:p>
          <a:p>
            <a:endParaRPr lang="fi-FI" dirty="0"/>
          </a:p>
        </p:txBody>
      </p:sp>
    </p:spTree>
    <p:extLst>
      <p:ext uri="{BB962C8B-B14F-4D97-AF65-F5344CB8AC3E}">
        <p14:creationId xmlns:p14="http://schemas.microsoft.com/office/powerpoint/2010/main" val="248308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solidFill>
                  <a:schemeClr val="accent6">
                    <a:lumMod val="50000"/>
                  </a:schemeClr>
                </a:solidFill>
              </a:rPr>
              <a:t>VIREILLETULOASIAKIRJAT</a:t>
            </a:r>
          </a:p>
        </p:txBody>
      </p:sp>
      <p:sp>
        <p:nvSpPr>
          <p:cNvPr id="3" name="Sisällön paikkamerkki 2"/>
          <p:cNvSpPr>
            <a:spLocks noGrp="1"/>
          </p:cNvSpPr>
          <p:nvPr>
            <p:ph idx="1"/>
          </p:nvPr>
        </p:nvSpPr>
        <p:spPr/>
        <p:txBody>
          <a:bodyPr/>
          <a:lstStyle/>
          <a:p>
            <a:r>
              <a:rPr lang="fi-FI" dirty="0"/>
              <a:t>Asiakirjoja, joilla asia laitetaan vireille ja käynnistetään asiankäsittelyprosessi</a:t>
            </a:r>
          </a:p>
          <a:p>
            <a:r>
              <a:rPr lang="fi-FI" dirty="0"/>
              <a:t>Voivat olla:</a:t>
            </a:r>
          </a:p>
          <a:p>
            <a:pPr>
              <a:buFont typeface="Wingdings" panose="05000000000000000000" pitchFamily="2" charset="2"/>
              <a:buChar char="v"/>
            </a:pPr>
            <a:r>
              <a:rPr lang="fi-FI" dirty="0"/>
              <a:t>	palvelutehtäväkohtaisia hakemuksia, kuten hakemus päihdehuollon 	palveluun, lastensuojeluhakemus, vammaispalvelun hakemus</a:t>
            </a:r>
          </a:p>
          <a:p>
            <a:pPr>
              <a:buFont typeface="Wingdings" panose="05000000000000000000" pitchFamily="2" charset="2"/>
              <a:buChar char="v"/>
            </a:pPr>
            <a:r>
              <a:rPr lang="fi-FI" dirty="0"/>
              <a:t>Sosiaalipalvelukohtaisia, kuten täydentävän tai ehkäisevän toimeentulotuen hakemus</a:t>
            </a:r>
          </a:p>
          <a:p>
            <a:endParaRPr lang="fi-FI" dirty="0"/>
          </a:p>
          <a:p>
            <a:endParaRPr lang="fi-FI" dirty="0"/>
          </a:p>
        </p:txBody>
      </p:sp>
      <p:sp>
        <p:nvSpPr>
          <p:cNvPr id="4" name="Tekstiruutu 3"/>
          <p:cNvSpPr txBox="1"/>
          <p:nvPr/>
        </p:nvSpPr>
        <p:spPr>
          <a:xfrm>
            <a:off x="10160000" y="5975927"/>
            <a:ext cx="1939636" cy="923330"/>
          </a:xfrm>
          <a:prstGeom prst="rect">
            <a:avLst/>
          </a:prstGeom>
          <a:noFill/>
        </p:spPr>
        <p:txBody>
          <a:bodyPr wrap="square" rtlCol="0">
            <a:spAutoFit/>
          </a:bodyPr>
          <a:lstStyle/>
          <a:p>
            <a:r>
              <a:rPr lang="fi-FI" dirty="0"/>
              <a:t>Mirka </a:t>
            </a:r>
          </a:p>
          <a:p>
            <a:r>
              <a:rPr lang="fi-FI" dirty="0"/>
              <a:t>Matilainen</a:t>
            </a:r>
          </a:p>
          <a:p>
            <a:endParaRPr lang="fi-FI" dirty="0"/>
          </a:p>
        </p:txBody>
      </p:sp>
    </p:spTree>
    <p:extLst>
      <p:ext uri="{BB962C8B-B14F-4D97-AF65-F5344CB8AC3E}">
        <p14:creationId xmlns:p14="http://schemas.microsoft.com/office/powerpoint/2010/main" val="196975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4" name="Sisällön paikkamerkki 3"/>
          <p:cNvPicPr>
            <a:picLocks noGrp="1" noChangeAspect="1"/>
          </p:cNvPicPr>
          <p:nvPr>
            <p:ph idx="1"/>
          </p:nvPr>
        </p:nvPicPr>
        <p:blipFill>
          <a:blip r:embed="rId2"/>
          <a:stretch>
            <a:fillRect/>
          </a:stretch>
        </p:blipFill>
        <p:spPr>
          <a:xfrm>
            <a:off x="0" y="-196272"/>
            <a:ext cx="11938827" cy="6715590"/>
          </a:xfrm>
          <a:prstGeom prst="rect">
            <a:avLst/>
          </a:prstGeom>
        </p:spPr>
      </p:pic>
    </p:spTree>
    <p:extLst>
      <p:ext uri="{BB962C8B-B14F-4D97-AF65-F5344CB8AC3E}">
        <p14:creationId xmlns:p14="http://schemas.microsoft.com/office/powerpoint/2010/main" val="3440392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accent6">
                    <a:lumMod val="50000"/>
                  </a:schemeClr>
                </a:solidFill>
              </a:rPr>
              <a:t>VIREILLETULOASIAKIRJOJEN KONTEKSTI</a:t>
            </a:r>
          </a:p>
        </p:txBody>
      </p:sp>
      <p:sp>
        <p:nvSpPr>
          <p:cNvPr id="3" name="Sisällön paikkamerkki 2"/>
          <p:cNvSpPr>
            <a:spLocks noGrp="1"/>
          </p:cNvSpPr>
          <p:nvPr>
            <p:ph idx="1"/>
          </p:nvPr>
        </p:nvSpPr>
        <p:spPr/>
        <p:txBody>
          <a:bodyPr/>
          <a:lstStyle/>
          <a:p>
            <a:r>
              <a:rPr lang="fi-FI" dirty="0"/>
              <a:t>Vireille tulleelle asialle annetaan asian yksilöivä tunnus ja muodostetaan asia-asiakirja. Se on asian seurannan työväline</a:t>
            </a:r>
          </a:p>
          <a:p>
            <a:r>
              <a:rPr lang="fi-FI" dirty="0" err="1"/>
              <a:t>Vireilletuloasiakirja</a:t>
            </a:r>
            <a:r>
              <a:rPr lang="fi-FI" dirty="0"/>
              <a:t>/-asiakirjat liitetään avattuun asiaan asiatunnuksella A)</a:t>
            </a:r>
          </a:p>
          <a:p>
            <a:r>
              <a:rPr lang="fi-FI" dirty="0"/>
              <a:t>Seuraavaksi ratkaistaan, mihin palvelutehtävään B) vireille tullut asia kuuluu ja liitetään siihen</a:t>
            </a:r>
          </a:p>
          <a:p>
            <a:pPr marL="0" indent="0">
              <a:buNone/>
            </a:pPr>
            <a:r>
              <a:rPr lang="fi-FI" dirty="0"/>
              <a:t>	-&gt; huomioitava, onko olemassa jo </a:t>
            </a:r>
            <a:r>
              <a:rPr lang="fi-FI" dirty="0" err="1"/>
              <a:t>asiakkuus</a:t>
            </a:r>
            <a:r>
              <a:rPr lang="fi-FI" dirty="0"/>
              <a:t> jossain palvelutehtävässä ja 	kuuluuko uusi asia samaan palvelutehtävään</a:t>
            </a:r>
          </a:p>
          <a:p>
            <a:pPr>
              <a:buFont typeface="Wingdings" panose="05000000000000000000" pitchFamily="2" charset="2"/>
              <a:buChar char="v"/>
            </a:pPr>
            <a:r>
              <a:rPr lang="fi-FI" dirty="0">
                <a:solidFill>
                  <a:srgbClr val="FF0000"/>
                </a:solidFill>
              </a:rPr>
              <a:t>Vaiheet A ja B ovat asiakohtaisia: asiatunnus ja asian nimi ovat asian kuvailutietoja</a:t>
            </a:r>
          </a:p>
          <a:p>
            <a:pPr>
              <a:buFont typeface="Wingdings" panose="05000000000000000000" pitchFamily="2" charset="2"/>
              <a:buChar char="v"/>
            </a:pPr>
            <a:r>
              <a:rPr lang="fi-FI" dirty="0">
                <a:solidFill>
                  <a:srgbClr val="FF0000"/>
                </a:solidFill>
              </a:rPr>
              <a:t>Asian nimi kertoo, mihin palvelutehtävään se on liitetty</a:t>
            </a:r>
          </a:p>
          <a:p>
            <a:endParaRPr lang="fi-FI" dirty="0"/>
          </a:p>
        </p:txBody>
      </p:sp>
      <p:sp>
        <p:nvSpPr>
          <p:cNvPr id="4" name="Tekstiruutu 3"/>
          <p:cNvSpPr txBox="1"/>
          <p:nvPr/>
        </p:nvSpPr>
        <p:spPr>
          <a:xfrm>
            <a:off x="9975273" y="5791200"/>
            <a:ext cx="2050472" cy="923330"/>
          </a:xfrm>
          <a:prstGeom prst="rect">
            <a:avLst/>
          </a:prstGeom>
          <a:noFill/>
        </p:spPr>
        <p:txBody>
          <a:bodyPr wrap="square" rtlCol="0">
            <a:spAutoFit/>
          </a:bodyPr>
          <a:lstStyle/>
          <a:p>
            <a:r>
              <a:rPr lang="fi-FI" dirty="0"/>
              <a:t>Mirka </a:t>
            </a:r>
          </a:p>
          <a:p>
            <a:r>
              <a:rPr lang="fi-FI" dirty="0"/>
              <a:t>Matilainen</a:t>
            </a:r>
          </a:p>
          <a:p>
            <a:endParaRPr lang="fi-FI" dirty="0"/>
          </a:p>
        </p:txBody>
      </p:sp>
    </p:spTree>
    <p:extLst>
      <p:ext uri="{BB962C8B-B14F-4D97-AF65-F5344CB8AC3E}">
        <p14:creationId xmlns:p14="http://schemas.microsoft.com/office/powerpoint/2010/main" val="532663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a:t>Sitten asiakirja liitetään palveluyksikköön C), jossa </a:t>
            </a:r>
            <a:r>
              <a:rPr lang="fi-FI" dirty="0" err="1"/>
              <a:t>vireilletuloasiakirja</a:t>
            </a:r>
            <a:r>
              <a:rPr lang="fi-FI" dirty="0"/>
              <a:t> käsitellään ja tallennetaan asiakastiedon arkistoon</a:t>
            </a:r>
          </a:p>
          <a:p>
            <a:r>
              <a:rPr lang="fi-FI" dirty="0"/>
              <a:t>Seuraava vaihe on liittää asiakirja palveluprosessiin D), jossa asiakirja on vastaanotettu tai laadittu -&gt; palveluprosessiksi merkitään ”asian </a:t>
            </a:r>
            <a:r>
              <a:rPr lang="fi-FI" dirty="0" err="1"/>
              <a:t>vireilletulokäsittely</a:t>
            </a:r>
            <a:r>
              <a:rPr lang="fi-FI" dirty="0"/>
              <a:t>”, jos kyse on uudesta asiasta</a:t>
            </a:r>
          </a:p>
          <a:p>
            <a:r>
              <a:rPr lang="fi-FI" dirty="0"/>
              <a:t>Viimeinen vaihe on tarkastaa, onko asian </a:t>
            </a:r>
            <a:r>
              <a:rPr lang="fi-FI" dirty="0" err="1"/>
              <a:t>vireilletulossa</a:t>
            </a:r>
            <a:r>
              <a:rPr lang="fi-FI" dirty="0"/>
              <a:t> kyse tietyn tai tiettyjen sosiaalipalvelujen hakemisesta E) -&gt; JOS EI OLE TIEDOSSA, millä sosiaalipalvelulla tuen tarpeeseen vastataan, tämä kohta jätetään tyhjäksi</a:t>
            </a:r>
          </a:p>
          <a:p>
            <a:pPr>
              <a:buFont typeface="Wingdings" panose="05000000000000000000" pitchFamily="2" charset="2"/>
              <a:buChar char="v"/>
            </a:pPr>
            <a:r>
              <a:rPr lang="fi-FI" dirty="0">
                <a:solidFill>
                  <a:srgbClr val="FF0000"/>
                </a:solidFill>
              </a:rPr>
              <a:t>Vaiheet C – E ovat asiakirjakohtaisia. Niiden arvo voi vaihdella eri asiakirjoilla saman asian käsittelyssä.</a:t>
            </a:r>
          </a:p>
        </p:txBody>
      </p:sp>
      <p:sp>
        <p:nvSpPr>
          <p:cNvPr id="2" name="Tekstiruutu 1"/>
          <p:cNvSpPr txBox="1"/>
          <p:nvPr/>
        </p:nvSpPr>
        <p:spPr>
          <a:xfrm>
            <a:off x="10344727" y="5837382"/>
            <a:ext cx="1699491" cy="923330"/>
          </a:xfrm>
          <a:prstGeom prst="rect">
            <a:avLst/>
          </a:prstGeom>
          <a:noFill/>
        </p:spPr>
        <p:txBody>
          <a:bodyPr wrap="square" rtlCol="0">
            <a:spAutoFit/>
          </a:bodyPr>
          <a:lstStyle/>
          <a:p>
            <a:r>
              <a:rPr lang="fi-FI" dirty="0"/>
              <a:t>Mirka Matilainen</a:t>
            </a:r>
          </a:p>
          <a:p>
            <a:endParaRPr lang="fi-FI" dirty="0"/>
          </a:p>
        </p:txBody>
      </p:sp>
    </p:spTree>
    <p:extLst>
      <p:ext uri="{BB962C8B-B14F-4D97-AF65-F5344CB8AC3E}">
        <p14:creationId xmlns:p14="http://schemas.microsoft.com/office/powerpoint/2010/main" val="3078917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accent6">
                    <a:lumMod val="50000"/>
                  </a:schemeClr>
                </a:solidFill>
              </a:rPr>
              <a:t>ASIAKIRJOJEN KONTEKSTI ASIAN KÄSITTELYN EDETESSÄ</a:t>
            </a:r>
          </a:p>
        </p:txBody>
      </p:sp>
      <p:sp>
        <p:nvSpPr>
          <p:cNvPr id="3" name="Sisällön paikkamerkki 2"/>
          <p:cNvSpPr>
            <a:spLocks noGrp="1"/>
          </p:cNvSpPr>
          <p:nvPr>
            <p:ph idx="1"/>
          </p:nvPr>
        </p:nvSpPr>
        <p:spPr/>
        <p:txBody>
          <a:bodyPr>
            <a:normAutofit fontScale="92500"/>
          </a:bodyPr>
          <a:lstStyle/>
          <a:p>
            <a:r>
              <a:rPr lang="fi-FI" dirty="0"/>
              <a:t>Asian käsittelyn edetessä syntyvät asiat kuuluvat aina </a:t>
            </a:r>
            <a:r>
              <a:rPr lang="fi-FI" dirty="0" err="1"/>
              <a:t>vireilletuloasiakirjan</a:t>
            </a:r>
            <a:r>
              <a:rPr lang="fi-FI" dirty="0"/>
              <a:t> kanssa samaan asiaan A) ja samaan palvelutehtävään B), tiedot siis periytyvät asialta, koska asia säilyy aina siinä palvelutehtävässä, johon se on alun perin liitetty</a:t>
            </a:r>
          </a:p>
          <a:p>
            <a:r>
              <a:rPr lang="fi-FI" dirty="0"/>
              <a:t>Asian elinkaaren aikana asia voi useitakin kertoja siirtyä palveluyksiköstä C) toiseen. Samaan asiaan liittyvät asiakirjat voidaan siis liittää eri palveluyksiköihin.  </a:t>
            </a:r>
          </a:p>
          <a:p>
            <a:r>
              <a:rPr lang="fi-FI" dirty="0"/>
              <a:t>Asiaan liitetty asiakirja liitetään kuuluvaksi siihen palveluprosessiin D), jonka yhteydessä se laaditaan -&gt; </a:t>
            </a:r>
            <a:r>
              <a:rPr lang="fi-FI" dirty="0" err="1"/>
              <a:t>vireilletulokäsittelyn</a:t>
            </a:r>
            <a:r>
              <a:rPr lang="fi-FI" dirty="0"/>
              <a:t> jälkeen laaditaan palvelutarpeen arvio, joten asia ja palvelutehtävä säilyvät samana, mutta palveluprosessitiedoksi merkitään palvelutarpeen arvio</a:t>
            </a:r>
          </a:p>
          <a:p>
            <a:r>
              <a:rPr lang="fi-FI" dirty="0"/>
              <a:t>Jos </a:t>
            </a:r>
            <a:r>
              <a:rPr lang="fi-FI" dirty="0" err="1"/>
              <a:t>vireilletuloasiakirja</a:t>
            </a:r>
            <a:r>
              <a:rPr lang="fi-FI" dirty="0"/>
              <a:t> on liitetty johonkin tai joihinkin sosiaalipalveluihin E), asiaan liitettävät asiakirjat kuuluvat samoihin sosiaalipalveluihin tai joihinkin niistä</a:t>
            </a:r>
          </a:p>
        </p:txBody>
      </p:sp>
      <p:sp>
        <p:nvSpPr>
          <p:cNvPr id="5" name="Tekstiruutu 4"/>
          <p:cNvSpPr txBox="1"/>
          <p:nvPr/>
        </p:nvSpPr>
        <p:spPr>
          <a:xfrm>
            <a:off x="10233891" y="6041362"/>
            <a:ext cx="1865745" cy="923330"/>
          </a:xfrm>
          <a:prstGeom prst="rect">
            <a:avLst/>
          </a:prstGeom>
          <a:noFill/>
        </p:spPr>
        <p:txBody>
          <a:bodyPr wrap="square" rtlCol="0">
            <a:spAutoFit/>
          </a:bodyPr>
          <a:lstStyle/>
          <a:p>
            <a:r>
              <a:rPr lang="fi-FI" dirty="0"/>
              <a:t>Mirka Matilainen</a:t>
            </a:r>
          </a:p>
          <a:p>
            <a:endParaRPr lang="fi-FI" dirty="0"/>
          </a:p>
        </p:txBody>
      </p:sp>
    </p:spTree>
    <p:extLst>
      <p:ext uri="{BB962C8B-B14F-4D97-AF65-F5344CB8AC3E}">
        <p14:creationId xmlns:p14="http://schemas.microsoft.com/office/powerpoint/2010/main" val="2958074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accent6">
                    <a:lumMod val="50000"/>
                  </a:schemeClr>
                </a:solidFill>
              </a:rPr>
              <a:t>KUITENKIN HUOM!</a:t>
            </a:r>
          </a:p>
        </p:txBody>
      </p:sp>
      <p:sp>
        <p:nvSpPr>
          <p:cNvPr id="3" name="Sisällön paikkamerkki 2"/>
          <p:cNvSpPr>
            <a:spLocks noGrp="1"/>
          </p:cNvSpPr>
          <p:nvPr>
            <p:ph idx="1"/>
          </p:nvPr>
        </p:nvSpPr>
        <p:spPr/>
        <p:txBody>
          <a:bodyPr/>
          <a:lstStyle/>
          <a:p>
            <a:r>
              <a:rPr lang="fi-FI" dirty="0"/>
              <a:t>Joissakin tilanteissa asiakirja voi liittyä muuhun sosiaalipalveluun kuin siihen, mitä on haettu. Sosiaalipalvelun valinnan ollessa kyseessä ratkaisevaa on sisältö: </a:t>
            </a:r>
          </a:p>
          <a:p>
            <a:pPr marL="0" indent="0">
              <a:buNone/>
            </a:pPr>
            <a:r>
              <a:rPr lang="fi-FI" dirty="0"/>
              <a:t>		-&gt; minkä sosiaalipalvelun myöntämiseen, järjestämiseen tai 					toteuttamiseen asiakirja SISÄLLÖLLISESTI liittyy</a:t>
            </a:r>
          </a:p>
          <a:p>
            <a:pPr marL="0" indent="0">
              <a:buNone/>
            </a:pPr>
            <a:endParaRPr lang="fi-FI" dirty="0"/>
          </a:p>
          <a:p>
            <a:r>
              <a:rPr lang="fi-FI" dirty="0"/>
              <a:t>Asiakirjat liitetään sosiaalipalveluun viimeistään siinä vaiheessa, kun tarpeellisiksi todettuja sosiaalipalveluja </a:t>
            </a:r>
            <a:r>
              <a:rPr lang="fi-FI"/>
              <a:t>aletaan järjestää</a:t>
            </a:r>
          </a:p>
          <a:p>
            <a:endParaRPr lang="fi-FI" dirty="0"/>
          </a:p>
        </p:txBody>
      </p:sp>
      <p:sp>
        <p:nvSpPr>
          <p:cNvPr id="4" name="Tekstiruutu 3"/>
          <p:cNvSpPr txBox="1"/>
          <p:nvPr/>
        </p:nvSpPr>
        <p:spPr>
          <a:xfrm>
            <a:off x="9864436" y="5763491"/>
            <a:ext cx="2152073" cy="923330"/>
          </a:xfrm>
          <a:prstGeom prst="rect">
            <a:avLst/>
          </a:prstGeom>
          <a:noFill/>
        </p:spPr>
        <p:txBody>
          <a:bodyPr wrap="square" rtlCol="0">
            <a:spAutoFit/>
          </a:bodyPr>
          <a:lstStyle/>
          <a:p>
            <a:r>
              <a:rPr lang="fi-FI" dirty="0"/>
              <a:t>Mirka </a:t>
            </a:r>
          </a:p>
          <a:p>
            <a:r>
              <a:rPr lang="fi-FI" dirty="0"/>
              <a:t>Matilainen</a:t>
            </a:r>
          </a:p>
          <a:p>
            <a:endParaRPr lang="fi-FI" dirty="0"/>
          </a:p>
        </p:txBody>
      </p:sp>
    </p:spTree>
    <p:extLst>
      <p:ext uri="{BB962C8B-B14F-4D97-AF65-F5344CB8AC3E}">
        <p14:creationId xmlns:p14="http://schemas.microsoft.com/office/powerpoint/2010/main" val="3763942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4488872" y="332510"/>
            <a:ext cx="2854038" cy="637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sz="2400" dirty="0"/>
              <a:t>ASIAN VAIHEET 1.</a:t>
            </a:r>
          </a:p>
        </p:txBody>
      </p:sp>
      <p:sp>
        <p:nvSpPr>
          <p:cNvPr id="8" name="Nuoli oikealle 7"/>
          <p:cNvSpPr/>
          <p:nvPr/>
        </p:nvSpPr>
        <p:spPr>
          <a:xfrm>
            <a:off x="406397" y="1958109"/>
            <a:ext cx="3749965" cy="1052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LASTENSUOJELUILMOITUS Omena</a:t>
            </a:r>
          </a:p>
        </p:txBody>
      </p:sp>
      <p:sp>
        <p:nvSpPr>
          <p:cNvPr id="9" name="Nuoli oikealle 8"/>
          <p:cNvSpPr/>
          <p:nvPr/>
        </p:nvSpPr>
        <p:spPr>
          <a:xfrm>
            <a:off x="406398" y="3676071"/>
            <a:ext cx="3749965" cy="1025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LASTENSUOJELUILMOITUS Päärynä</a:t>
            </a:r>
          </a:p>
        </p:txBody>
      </p:sp>
      <p:sp>
        <p:nvSpPr>
          <p:cNvPr id="10" name="Taitettu kulma 9"/>
          <p:cNvSpPr/>
          <p:nvPr/>
        </p:nvSpPr>
        <p:spPr>
          <a:xfrm>
            <a:off x="5915891" y="1958109"/>
            <a:ext cx="2757055" cy="2623127"/>
          </a:xfrm>
          <a:prstGeom prst="foldedCorne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LAPSIPERHEIDEN PALVELUJEN ASIA Appelsiini</a:t>
            </a:r>
          </a:p>
          <a:p>
            <a:pPr algn="ctr"/>
            <a:r>
              <a:rPr lang="fi-FI" dirty="0">
                <a:solidFill>
                  <a:schemeClr val="tx1"/>
                </a:solidFill>
              </a:rPr>
              <a:t>ASIA-ASIAKIRJA</a:t>
            </a:r>
          </a:p>
          <a:p>
            <a:pPr algn="ctr"/>
            <a:r>
              <a:rPr lang="fi-FI" dirty="0">
                <a:solidFill>
                  <a:schemeClr val="tx1"/>
                </a:solidFill>
              </a:rPr>
              <a:t>ASIAN YKSILÖIVÄ TUNNUS 300 </a:t>
            </a:r>
          </a:p>
        </p:txBody>
      </p:sp>
      <p:sp>
        <p:nvSpPr>
          <p:cNvPr id="11" name="Nuoli oikealle 10"/>
          <p:cNvSpPr/>
          <p:nvPr/>
        </p:nvSpPr>
        <p:spPr>
          <a:xfrm>
            <a:off x="406397" y="4701309"/>
            <a:ext cx="9550400" cy="1902691"/>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rPr>
              <a:t>MUODOSTETAAN ASIAKKUUSASIAKIRJA: merkitään </a:t>
            </a:r>
            <a:r>
              <a:rPr lang="fi-FI" sz="2000" dirty="0" err="1">
                <a:solidFill>
                  <a:schemeClr val="tx1"/>
                </a:solidFill>
              </a:rPr>
              <a:t>asiakkuusasiakirjan</a:t>
            </a:r>
            <a:r>
              <a:rPr lang="fi-FI" sz="2000" dirty="0">
                <a:solidFill>
                  <a:schemeClr val="tx1"/>
                </a:solidFill>
              </a:rPr>
              <a:t> palvelutehtävä -kohtaan LAPSIPERHEIDEN PALVELUT, alkaa sosiaalihuollon </a:t>
            </a:r>
            <a:r>
              <a:rPr lang="fi-FI" sz="2000" dirty="0" err="1">
                <a:solidFill>
                  <a:schemeClr val="tx1"/>
                </a:solidFill>
              </a:rPr>
              <a:t>asiakkuus</a:t>
            </a:r>
            <a:endParaRPr lang="fi-FI" sz="2000" dirty="0">
              <a:solidFill>
                <a:schemeClr val="tx1"/>
              </a:solidFill>
            </a:endParaRPr>
          </a:p>
        </p:txBody>
      </p:sp>
      <p:sp>
        <p:nvSpPr>
          <p:cNvPr id="2" name="Tekstiruutu 1"/>
          <p:cNvSpPr txBox="1"/>
          <p:nvPr/>
        </p:nvSpPr>
        <p:spPr>
          <a:xfrm>
            <a:off x="10104582" y="6132945"/>
            <a:ext cx="1847273" cy="923330"/>
          </a:xfrm>
          <a:prstGeom prst="rect">
            <a:avLst/>
          </a:prstGeom>
          <a:noFill/>
        </p:spPr>
        <p:txBody>
          <a:bodyPr wrap="square" rtlCol="0">
            <a:spAutoFit/>
          </a:bodyPr>
          <a:lstStyle/>
          <a:p>
            <a:r>
              <a:rPr lang="fi-FI" dirty="0"/>
              <a:t>Mirka Matilainen</a:t>
            </a:r>
          </a:p>
          <a:p>
            <a:endParaRPr lang="fi-FI" dirty="0"/>
          </a:p>
        </p:txBody>
      </p:sp>
    </p:spTree>
    <p:extLst>
      <p:ext uri="{BB962C8B-B14F-4D97-AF65-F5344CB8AC3E}">
        <p14:creationId xmlns:p14="http://schemas.microsoft.com/office/powerpoint/2010/main" val="3603423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3722255" y="230908"/>
            <a:ext cx="4091709" cy="461665"/>
          </a:xfrm>
          <a:prstGeom prst="rect">
            <a:avLst/>
          </a:prstGeom>
          <a:noFill/>
          <a:ln>
            <a:solidFill>
              <a:srgbClr val="00B050"/>
            </a:solidFill>
          </a:ln>
        </p:spPr>
        <p:txBody>
          <a:bodyPr wrap="square" rtlCol="0">
            <a:spAutoFit/>
          </a:bodyPr>
          <a:lstStyle/>
          <a:p>
            <a:r>
              <a:rPr lang="fi-FI" dirty="0"/>
              <a:t>		</a:t>
            </a:r>
            <a:r>
              <a:rPr lang="fi-FI" sz="2400" dirty="0"/>
              <a:t>ASIAN VAIHEET 2</a:t>
            </a:r>
            <a:r>
              <a:rPr lang="fi-FI" sz="2000" dirty="0"/>
              <a:t>.</a:t>
            </a:r>
          </a:p>
        </p:txBody>
      </p:sp>
      <p:sp>
        <p:nvSpPr>
          <p:cNvPr id="5" name="Nuoli oikealle 4"/>
          <p:cNvSpPr/>
          <p:nvPr/>
        </p:nvSpPr>
        <p:spPr>
          <a:xfrm>
            <a:off x="480291" y="5292436"/>
            <a:ext cx="9578109" cy="147781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ASIAKKUUSASIAKIRJAAN MERKITÄÄN 1) SOSIAALIHUOLLON ASIAKKUUDEN JA 2) LAPSIPERHEIDEN PALVELUJEN ASIAKKUUDEN ALKAMISAJANKOHTA, PALVELUYKSIKKÖ, TYÖNTEKIJÄ</a:t>
            </a:r>
          </a:p>
        </p:txBody>
      </p:sp>
      <p:sp>
        <p:nvSpPr>
          <p:cNvPr id="6" name="Tekstiruutu 5"/>
          <p:cNvSpPr txBox="1"/>
          <p:nvPr/>
        </p:nvSpPr>
        <p:spPr>
          <a:xfrm>
            <a:off x="480292" y="1468582"/>
            <a:ext cx="3075708" cy="461665"/>
          </a:xfrm>
          <a:prstGeom prst="rect">
            <a:avLst/>
          </a:prstGeom>
          <a:noFill/>
        </p:spPr>
        <p:txBody>
          <a:bodyPr wrap="square" rtlCol="0">
            <a:spAutoFit/>
          </a:bodyPr>
          <a:lstStyle/>
          <a:p>
            <a:r>
              <a:rPr lang="fi-FI" sz="2400" dirty="0"/>
              <a:t>KONTEKSTITIETOINA:</a:t>
            </a:r>
          </a:p>
        </p:txBody>
      </p:sp>
      <p:sp>
        <p:nvSpPr>
          <p:cNvPr id="9" name="Taitettu kulma 8"/>
          <p:cNvSpPr/>
          <p:nvPr/>
        </p:nvSpPr>
        <p:spPr>
          <a:xfrm>
            <a:off x="655782" y="2013527"/>
            <a:ext cx="2770909" cy="2152073"/>
          </a:xfrm>
          <a:prstGeom prst="foldedCorner">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err="1">
                <a:solidFill>
                  <a:schemeClr val="tx1"/>
                </a:solidFill>
              </a:rPr>
              <a:t>Vireilletuloasiakirjat</a:t>
            </a:r>
            <a:r>
              <a:rPr lang="fi-FI" dirty="0">
                <a:solidFill>
                  <a:schemeClr val="tx1"/>
                </a:solidFill>
              </a:rPr>
              <a:t> liitetään PALVELUTEHTÄVÄÄN:</a:t>
            </a:r>
          </a:p>
          <a:p>
            <a:r>
              <a:rPr lang="fi-FI" dirty="0">
                <a:solidFill>
                  <a:schemeClr val="tx1"/>
                </a:solidFill>
              </a:rPr>
              <a:t>LAPSIPERHEIDEN PALVELUJEN ASIA Appelsiini, TUNNUS 300</a:t>
            </a:r>
          </a:p>
        </p:txBody>
      </p:sp>
      <p:sp>
        <p:nvSpPr>
          <p:cNvPr id="10" name="Ellipsi 9"/>
          <p:cNvSpPr/>
          <p:nvPr/>
        </p:nvSpPr>
        <p:spPr>
          <a:xfrm>
            <a:off x="341745" y="4248880"/>
            <a:ext cx="4174837" cy="123752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ASIAN VIREILLETULOKÄSITTELY</a:t>
            </a:r>
          </a:p>
        </p:txBody>
      </p:sp>
      <p:sp>
        <p:nvSpPr>
          <p:cNvPr id="11" name="Kuusikulmio 10"/>
          <p:cNvSpPr/>
          <p:nvPr/>
        </p:nvSpPr>
        <p:spPr>
          <a:xfrm>
            <a:off x="5015345" y="988291"/>
            <a:ext cx="5357091" cy="3860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ASIAN PALVELUYKSIKKÖ, ASIAKKAAN ASIAKKUUDEN PALVELUYKSIKKÖ</a:t>
            </a:r>
          </a:p>
          <a:p>
            <a:pPr algn="ctr"/>
            <a:r>
              <a:rPr lang="fi-FI" dirty="0">
                <a:solidFill>
                  <a:schemeClr val="tx1"/>
                </a:solidFill>
              </a:rPr>
              <a:t>+</a:t>
            </a:r>
          </a:p>
          <a:p>
            <a:pPr algn="ctr"/>
            <a:r>
              <a:rPr lang="fi-FI" dirty="0">
                <a:solidFill>
                  <a:schemeClr val="tx1"/>
                </a:solidFill>
              </a:rPr>
              <a:t>TYÖNTEKIJÄN PALVELUYKSIKKÖ</a:t>
            </a:r>
          </a:p>
          <a:p>
            <a:pPr algn="ctr"/>
            <a:r>
              <a:rPr lang="fi-FI" dirty="0">
                <a:solidFill>
                  <a:schemeClr val="tx1"/>
                </a:solidFill>
              </a:rPr>
              <a:t>OVAT SAMAT</a:t>
            </a:r>
          </a:p>
          <a:p>
            <a:pPr algn="ctr"/>
            <a:endParaRPr lang="fi-FI" dirty="0"/>
          </a:p>
        </p:txBody>
      </p:sp>
      <p:sp>
        <p:nvSpPr>
          <p:cNvPr id="12" name="Alanuoli 11"/>
          <p:cNvSpPr/>
          <p:nvPr/>
        </p:nvSpPr>
        <p:spPr>
          <a:xfrm>
            <a:off x="7532254" y="3537527"/>
            <a:ext cx="563419" cy="628073"/>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ekstiruutu 12"/>
          <p:cNvSpPr txBox="1"/>
          <p:nvPr/>
        </p:nvSpPr>
        <p:spPr>
          <a:xfrm>
            <a:off x="6234545" y="4165600"/>
            <a:ext cx="2964873" cy="461665"/>
          </a:xfrm>
          <a:prstGeom prst="rect">
            <a:avLst/>
          </a:prstGeom>
          <a:noFill/>
        </p:spPr>
        <p:txBody>
          <a:bodyPr wrap="square" rtlCol="0">
            <a:spAutoFit/>
          </a:bodyPr>
          <a:lstStyle/>
          <a:p>
            <a:r>
              <a:rPr lang="fi-FI" dirty="0"/>
              <a:t>		</a:t>
            </a:r>
            <a:r>
              <a:rPr lang="fi-FI" sz="2400" dirty="0"/>
              <a:t>ASIAYHTEYS</a:t>
            </a:r>
          </a:p>
        </p:txBody>
      </p:sp>
      <p:sp>
        <p:nvSpPr>
          <p:cNvPr id="14" name="Tekstiruutu 13"/>
          <p:cNvSpPr txBox="1"/>
          <p:nvPr/>
        </p:nvSpPr>
        <p:spPr>
          <a:xfrm>
            <a:off x="4756729" y="4932172"/>
            <a:ext cx="4544290" cy="646331"/>
          </a:xfrm>
          <a:prstGeom prst="rect">
            <a:avLst/>
          </a:prstGeom>
          <a:solidFill>
            <a:srgbClr val="00B050"/>
          </a:solidFill>
        </p:spPr>
        <p:txBody>
          <a:bodyPr wrap="square" rtlCol="0">
            <a:spAutoFit/>
          </a:bodyPr>
          <a:lstStyle/>
          <a:p>
            <a:r>
              <a:rPr lang="fi-FI" dirty="0"/>
              <a:t>JOS SOSIAALIPALVELU ON TIEDOSSA, LIITETÄÄN SIIHEN</a:t>
            </a:r>
          </a:p>
        </p:txBody>
      </p:sp>
      <p:sp>
        <p:nvSpPr>
          <p:cNvPr id="2" name="Tekstiruutu 1"/>
          <p:cNvSpPr txBox="1"/>
          <p:nvPr/>
        </p:nvSpPr>
        <p:spPr>
          <a:xfrm>
            <a:off x="10492509" y="6225309"/>
            <a:ext cx="1560946" cy="923330"/>
          </a:xfrm>
          <a:prstGeom prst="rect">
            <a:avLst/>
          </a:prstGeom>
          <a:noFill/>
        </p:spPr>
        <p:txBody>
          <a:bodyPr wrap="square" rtlCol="0">
            <a:spAutoFit/>
          </a:bodyPr>
          <a:lstStyle/>
          <a:p>
            <a:r>
              <a:rPr lang="fi-FI" dirty="0"/>
              <a:t>Mirka Matilainen</a:t>
            </a:r>
          </a:p>
          <a:p>
            <a:endParaRPr lang="fi-FI" dirty="0"/>
          </a:p>
        </p:txBody>
      </p:sp>
    </p:spTree>
    <p:extLst>
      <p:ext uri="{BB962C8B-B14F-4D97-AF65-F5344CB8AC3E}">
        <p14:creationId xmlns:p14="http://schemas.microsoft.com/office/powerpoint/2010/main" val="1469884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3722255" y="230908"/>
            <a:ext cx="4091709" cy="461665"/>
          </a:xfrm>
          <a:prstGeom prst="rect">
            <a:avLst/>
          </a:prstGeom>
          <a:noFill/>
          <a:ln>
            <a:solidFill>
              <a:srgbClr val="00B050"/>
            </a:solidFill>
          </a:ln>
        </p:spPr>
        <p:txBody>
          <a:bodyPr wrap="square" rtlCol="0">
            <a:spAutoFit/>
          </a:bodyPr>
          <a:lstStyle/>
          <a:p>
            <a:r>
              <a:rPr lang="fi-FI" dirty="0"/>
              <a:t>		</a:t>
            </a:r>
            <a:r>
              <a:rPr lang="fi-FI" sz="2400" dirty="0"/>
              <a:t>ASIAN VAIHEET 3</a:t>
            </a:r>
            <a:r>
              <a:rPr lang="fi-FI" sz="2000" dirty="0"/>
              <a:t>.</a:t>
            </a:r>
          </a:p>
        </p:txBody>
      </p:sp>
      <p:sp>
        <p:nvSpPr>
          <p:cNvPr id="5" name="Nuoli oikealle 4"/>
          <p:cNvSpPr/>
          <p:nvPr/>
        </p:nvSpPr>
        <p:spPr>
          <a:xfrm>
            <a:off x="480291" y="5292436"/>
            <a:ext cx="9578109" cy="147781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ASIAKKUUSASIAKIRJALLA SOSIAALIHUOLLON JA LAPSIPERHEIDEN PALVELUJEN ASIAKKUUS, PÄIVITTÄMINEN TARPEEN MUKAAN, TYÖNTEKIJÄ, PALVELUYKSIKKÖ, PALVELUYKSIKKÖTIETO ON ASIAKIRJAKOHTAINEN</a:t>
            </a:r>
          </a:p>
        </p:txBody>
      </p:sp>
      <p:sp>
        <p:nvSpPr>
          <p:cNvPr id="6" name="Tekstiruutu 5"/>
          <p:cNvSpPr txBox="1"/>
          <p:nvPr/>
        </p:nvSpPr>
        <p:spPr>
          <a:xfrm>
            <a:off x="480292" y="1468582"/>
            <a:ext cx="3075708" cy="461665"/>
          </a:xfrm>
          <a:prstGeom prst="rect">
            <a:avLst/>
          </a:prstGeom>
          <a:noFill/>
        </p:spPr>
        <p:txBody>
          <a:bodyPr wrap="square" rtlCol="0">
            <a:spAutoFit/>
          </a:bodyPr>
          <a:lstStyle/>
          <a:p>
            <a:r>
              <a:rPr lang="fi-FI" sz="2400" dirty="0"/>
              <a:t>KONTEKSTITIETOINA:</a:t>
            </a:r>
          </a:p>
        </p:txBody>
      </p:sp>
      <p:sp>
        <p:nvSpPr>
          <p:cNvPr id="9" name="Taitettu kulma 8"/>
          <p:cNvSpPr/>
          <p:nvPr/>
        </p:nvSpPr>
        <p:spPr>
          <a:xfrm>
            <a:off x="655782" y="2013527"/>
            <a:ext cx="2770909" cy="2152073"/>
          </a:xfrm>
          <a:prstGeom prst="foldedCorner">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a:solidFill>
                  <a:schemeClr val="tx1"/>
                </a:solidFill>
              </a:rPr>
              <a:t>PALVELUTEHTÄVÄ:</a:t>
            </a:r>
          </a:p>
          <a:p>
            <a:r>
              <a:rPr lang="fi-FI" dirty="0">
                <a:solidFill>
                  <a:schemeClr val="tx1"/>
                </a:solidFill>
              </a:rPr>
              <a:t>LAPSIPERHEIDEN PALVELUJEN ASIA Appelsiini, TUNNUS 300</a:t>
            </a:r>
          </a:p>
        </p:txBody>
      </p:sp>
      <p:sp>
        <p:nvSpPr>
          <p:cNvPr id="10" name="Ellipsi 9"/>
          <p:cNvSpPr/>
          <p:nvPr/>
        </p:nvSpPr>
        <p:spPr>
          <a:xfrm>
            <a:off x="341745" y="4248880"/>
            <a:ext cx="4174837" cy="123752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PALVELUTARPEEN ARVIO</a:t>
            </a:r>
          </a:p>
        </p:txBody>
      </p:sp>
      <p:sp>
        <p:nvSpPr>
          <p:cNvPr id="11" name="Kuusikulmio 10"/>
          <p:cNvSpPr/>
          <p:nvPr/>
        </p:nvSpPr>
        <p:spPr>
          <a:xfrm>
            <a:off x="5015345" y="988291"/>
            <a:ext cx="5357091" cy="3860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ASIAN PALVELUYKSIKKÖ JA ASIAKKAAN ASIAKKUUDEN PALVELUYKSIKKÖ ON ARVIOINTIYKSIKKÖ</a:t>
            </a:r>
          </a:p>
          <a:p>
            <a:pPr algn="ctr"/>
            <a:r>
              <a:rPr lang="fi-FI" dirty="0">
                <a:solidFill>
                  <a:schemeClr val="tx1"/>
                </a:solidFill>
              </a:rPr>
              <a:t>+</a:t>
            </a:r>
          </a:p>
          <a:p>
            <a:pPr algn="ctr"/>
            <a:r>
              <a:rPr lang="fi-FI" sz="1600" dirty="0">
                <a:solidFill>
                  <a:schemeClr val="tx1"/>
                </a:solidFill>
              </a:rPr>
              <a:t>TYÖNTEKIJÄN PALVELUYKSIKKÖ</a:t>
            </a:r>
          </a:p>
          <a:p>
            <a:pPr algn="ctr"/>
            <a:r>
              <a:rPr lang="fi-FI" sz="1600" dirty="0">
                <a:solidFill>
                  <a:schemeClr val="tx1"/>
                </a:solidFill>
              </a:rPr>
              <a:t>ON ARVIOINTIYKSIKKÖ</a:t>
            </a:r>
          </a:p>
          <a:p>
            <a:pPr algn="ctr"/>
            <a:endParaRPr lang="fi-FI" dirty="0"/>
          </a:p>
        </p:txBody>
      </p:sp>
      <p:sp>
        <p:nvSpPr>
          <p:cNvPr id="12" name="Alanuoli 11"/>
          <p:cNvSpPr/>
          <p:nvPr/>
        </p:nvSpPr>
        <p:spPr>
          <a:xfrm>
            <a:off x="7532254" y="3537527"/>
            <a:ext cx="563419" cy="628073"/>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ekstiruutu 12"/>
          <p:cNvSpPr txBox="1"/>
          <p:nvPr/>
        </p:nvSpPr>
        <p:spPr>
          <a:xfrm>
            <a:off x="6234545" y="4165600"/>
            <a:ext cx="2964873" cy="461665"/>
          </a:xfrm>
          <a:prstGeom prst="rect">
            <a:avLst/>
          </a:prstGeom>
          <a:noFill/>
        </p:spPr>
        <p:txBody>
          <a:bodyPr wrap="square" rtlCol="0">
            <a:spAutoFit/>
          </a:bodyPr>
          <a:lstStyle/>
          <a:p>
            <a:r>
              <a:rPr lang="fi-FI" dirty="0"/>
              <a:t>		</a:t>
            </a:r>
            <a:r>
              <a:rPr lang="fi-FI" sz="2400" dirty="0"/>
              <a:t>ASIAYHTEYS</a:t>
            </a:r>
          </a:p>
        </p:txBody>
      </p:sp>
      <p:sp>
        <p:nvSpPr>
          <p:cNvPr id="14" name="Tekstiruutu 13"/>
          <p:cNvSpPr txBox="1"/>
          <p:nvPr/>
        </p:nvSpPr>
        <p:spPr>
          <a:xfrm>
            <a:off x="4756729" y="4932172"/>
            <a:ext cx="4544290" cy="646331"/>
          </a:xfrm>
          <a:prstGeom prst="rect">
            <a:avLst/>
          </a:prstGeom>
          <a:solidFill>
            <a:srgbClr val="00B050"/>
          </a:solidFill>
        </p:spPr>
        <p:txBody>
          <a:bodyPr wrap="square" rtlCol="0">
            <a:spAutoFit/>
          </a:bodyPr>
          <a:lstStyle/>
          <a:p>
            <a:r>
              <a:rPr lang="fi-FI" dirty="0"/>
              <a:t>JOS SOSIAALIPALVELU ON TIEDOSSA, LIITETÄÄN SIIHEN</a:t>
            </a:r>
          </a:p>
        </p:txBody>
      </p:sp>
      <p:sp>
        <p:nvSpPr>
          <p:cNvPr id="2" name="Tekstiruutu 1"/>
          <p:cNvSpPr txBox="1"/>
          <p:nvPr/>
        </p:nvSpPr>
        <p:spPr>
          <a:xfrm>
            <a:off x="10372436" y="6169891"/>
            <a:ext cx="1690255" cy="646331"/>
          </a:xfrm>
          <a:prstGeom prst="rect">
            <a:avLst/>
          </a:prstGeom>
          <a:noFill/>
        </p:spPr>
        <p:txBody>
          <a:bodyPr wrap="square" rtlCol="0">
            <a:spAutoFit/>
          </a:bodyPr>
          <a:lstStyle/>
          <a:p>
            <a:r>
              <a:rPr lang="fi-FI"/>
              <a:t>Mirka Matilainen</a:t>
            </a:r>
            <a:endParaRPr lang="fi-FI" dirty="0"/>
          </a:p>
        </p:txBody>
      </p:sp>
    </p:spTree>
    <p:extLst>
      <p:ext uri="{BB962C8B-B14F-4D97-AF65-F5344CB8AC3E}">
        <p14:creationId xmlns:p14="http://schemas.microsoft.com/office/powerpoint/2010/main" val="3803702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accent6">
                    <a:lumMod val="50000"/>
                  </a:schemeClr>
                </a:solidFill>
              </a:rPr>
              <a:t>KANTA-PALVELUT JA TOIMINNAN MUUTOS</a:t>
            </a:r>
          </a:p>
        </p:txBody>
      </p:sp>
      <p:sp>
        <p:nvSpPr>
          <p:cNvPr id="3" name="Sisällön paikkamerkki 2"/>
          <p:cNvSpPr>
            <a:spLocks noGrp="1"/>
          </p:cNvSpPr>
          <p:nvPr>
            <p:ph idx="1"/>
          </p:nvPr>
        </p:nvSpPr>
        <p:spPr/>
        <p:txBody>
          <a:bodyPr/>
          <a:lstStyle/>
          <a:p>
            <a:r>
              <a:rPr lang="fi-FI" dirty="0"/>
              <a:t>Kanta-palveluissa on kyse kansallisesti yhtenäisestä palvelutuotannon luokittelusta, joka </a:t>
            </a:r>
          </a:p>
          <a:p>
            <a:pPr marL="0" indent="0">
              <a:buNone/>
            </a:pPr>
            <a:r>
              <a:rPr lang="fi-FI" dirty="0"/>
              <a:t>		-&gt; yhtenäistää sosiaalihuollon toimintaa </a:t>
            </a:r>
          </a:p>
          <a:p>
            <a:pPr marL="0" indent="0">
              <a:buNone/>
            </a:pPr>
            <a:r>
              <a:rPr lang="fi-FI" dirty="0"/>
              <a:t>		-&gt; yhtenäistää sosiaalihuollon toiminnassa muodostuvaa tietoa </a:t>
            </a:r>
          </a:p>
          <a:p>
            <a:pPr marL="0" indent="0">
              <a:buNone/>
            </a:pPr>
            <a:endParaRPr lang="fi-FI" dirty="0"/>
          </a:p>
          <a:p>
            <a:r>
              <a:rPr lang="fi-FI" dirty="0"/>
              <a:t>Asiakasasiakirjojen arkistointi tulee toteuttaa valtakunnallisesti määriteltyjen rakenteiden mukaisesti</a:t>
            </a:r>
          </a:p>
          <a:p>
            <a:r>
              <a:rPr lang="fi-FI" dirty="0"/>
              <a:t>KAIKKI TIETO ON JA KULKEE KANTA-PALVELUISSA ASIAKASASIAKIRJOINA</a:t>
            </a:r>
          </a:p>
        </p:txBody>
      </p:sp>
      <p:sp>
        <p:nvSpPr>
          <p:cNvPr id="4" name="Tekstiruutu 3"/>
          <p:cNvSpPr txBox="1"/>
          <p:nvPr/>
        </p:nvSpPr>
        <p:spPr>
          <a:xfrm>
            <a:off x="10169236" y="6225309"/>
            <a:ext cx="1764146" cy="646331"/>
          </a:xfrm>
          <a:prstGeom prst="rect">
            <a:avLst/>
          </a:prstGeom>
          <a:noFill/>
        </p:spPr>
        <p:txBody>
          <a:bodyPr wrap="square" rtlCol="0">
            <a:spAutoFit/>
          </a:bodyPr>
          <a:lstStyle/>
          <a:p>
            <a:r>
              <a:rPr lang="fi-FI" dirty="0"/>
              <a:t>Mirka Matilainen</a:t>
            </a:r>
          </a:p>
        </p:txBody>
      </p:sp>
    </p:spTree>
    <p:extLst>
      <p:ext uri="{BB962C8B-B14F-4D97-AF65-F5344CB8AC3E}">
        <p14:creationId xmlns:p14="http://schemas.microsoft.com/office/powerpoint/2010/main" val="2835094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3722255" y="230908"/>
            <a:ext cx="4091709" cy="461665"/>
          </a:xfrm>
          <a:prstGeom prst="rect">
            <a:avLst/>
          </a:prstGeom>
          <a:noFill/>
          <a:ln>
            <a:solidFill>
              <a:srgbClr val="00B050"/>
            </a:solidFill>
          </a:ln>
        </p:spPr>
        <p:txBody>
          <a:bodyPr wrap="square" rtlCol="0">
            <a:spAutoFit/>
          </a:bodyPr>
          <a:lstStyle/>
          <a:p>
            <a:r>
              <a:rPr lang="fi-FI" dirty="0"/>
              <a:t>		</a:t>
            </a:r>
            <a:r>
              <a:rPr lang="fi-FI" sz="2400" dirty="0"/>
              <a:t>ASIAN VAIHEET 4</a:t>
            </a:r>
            <a:r>
              <a:rPr lang="fi-FI" sz="2000" dirty="0"/>
              <a:t>.</a:t>
            </a:r>
          </a:p>
        </p:txBody>
      </p:sp>
      <p:sp>
        <p:nvSpPr>
          <p:cNvPr id="5" name="Nuoli oikealle 4"/>
          <p:cNvSpPr/>
          <p:nvPr/>
        </p:nvSpPr>
        <p:spPr>
          <a:xfrm>
            <a:off x="480291" y="5292436"/>
            <a:ext cx="9578109" cy="147781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SOSIAALIHUOLLON ASIAKKUUS JA LAPSIPERHEIDEN PALVELUJEN ASIAKKUUS ASIAKKUUSASIAKIRJAN PÄIVITTÄMINEN TARPEEN MUKAAN, TYÖNTEKIJÄ, PALVELUYKSIKKÖ, PALVELUYKSIKKÖTIETO ON ASIAKIRJAKOHTAINEN</a:t>
            </a:r>
          </a:p>
        </p:txBody>
      </p:sp>
      <p:sp>
        <p:nvSpPr>
          <p:cNvPr id="6" name="Tekstiruutu 5"/>
          <p:cNvSpPr txBox="1"/>
          <p:nvPr/>
        </p:nvSpPr>
        <p:spPr>
          <a:xfrm>
            <a:off x="480292" y="1468582"/>
            <a:ext cx="3075708" cy="461665"/>
          </a:xfrm>
          <a:prstGeom prst="rect">
            <a:avLst/>
          </a:prstGeom>
          <a:noFill/>
        </p:spPr>
        <p:txBody>
          <a:bodyPr wrap="square" rtlCol="0">
            <a:spAutoFit/>
          </a:bodyPr>
          <a:lstStyle/>
          <a:p>
            <a:r>
              <a:rPr lang="fi-FI" sz="2400" dirty="0"/>
              <a:t>KONTEKSTITIETOINA:</a:t>
            </a:r>
          </a:p>
        </p:txBody>
      </p:sp>
      <p:sp>
        <p:nvSpPr>
          <p:cNvPr id="9" name="Taitettu kulma 8"/>
          <p:cNvSpPr/>
          <p:nvPr/>
        </p:nvSpPr>
        <p:spPr>
          <a:xfrm>
            <a:off x="655782" y="2013527"/>
            <a:ext cx="2770909" cy="2152073"/>
          </a:xfrm>
          <a:prstGeom prst="foldedCorner">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a:solidFill>
                  <a:schemeClr val="tx1"/>
                </a:solidFill>
              </a:rPr>
              <a:t>PALVELUTEHTÄVÄ:</a:t>
            </a:r>
          </a:p>
          <a:p>
            <a:r>
              <a:rPr lang="fi-FI" dirty="0">
                <a:solidFill>
                  <a:schemeClr val="tx1"/>
                </a:solidFill>
              </a:rPr>
              <a:t>LAPSIPERHEIDEN PALVELUJEN ASIA Appelsiini, TUNNUS 300</a:t>
            </a:r>
          </a:p>
        </p:txBody>
      </p:sp>
      <p:sp>
        <p:nvSpPr>
          <p:cNvPr id="10" name="Ellipsi 9"/>
          <p:cNvSpPr/>
          <p:nvPr/>
        </p:nvSpPr>
        <p:spPr>
          <a:xfrm>
            <a:off x="341745" y="4248880"/>
            <a:ext cx="4174837" cy="123752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ASIAKKUUDEN SUUNNITTELU</a:t>
            </a:r>
          </a:p>
        </p:txBody>
      </p:sp>
      <p:sp>
        <p:nvSpPr>
          <p:cNvPr id="11" name="Kuusikulmio 10"/>
          <p:cNvSpPr/>
          <p:nvPr/>
        </p:nvSpPr>
        <p:spPr>
          <a:xfrm>
            <a:off x="5015345" y="988291"/>
            <a:ext cx="5357091" cy="3860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ASIAN PALVELUYKSIKKÖ, ASIAKKAAN ASIAKKUUDEN PALVELUYKSIKKÖ</a:t>
            </a:r>
          </a:p>
          <a:p>
            <a:pPr algn="ctr"/>
            <a:r>
              <a:rPr lang="fi-FI" dirty="0">
                <a:solidFill>
                  <a:schemeClr val="tx1"/>
                </a:solidFill>
              </a:rPr>
              <a:t>+</a:t>
            </a:r>
          </a:p>
          <a:p>
            <a:pPr algn="ctr"/>
            <a:r>
              <a:rPr lang="fi-FI" dirty="0">
                <a:solidFill>
                  <a:schemeClr val="tx1"/>
                </a:solidFill>
              </a:rPr>
              <a:t>TYÖNTEKIJÄN PALVELUYKSIKKÖ</a:t>
            </a:r>
          </a:p>
          <a:p>
            <a:pPr algn="ctr"/>
            <a:r>
              <a:rPr lang="fi-FI" dirty="0">
                <a:solidFill>
                  <a:schemeClr val="tx1"/>
                </a:solidFill>
              </a:rPr>
              <a:t>OVAT SAMAT</a:t>
            </a:r>
          </a:p>
          <a:p>
            <a:pPr algn="ctr"/>
            <a:endParaRPr lang="fi-FI" dirty="0"/>
          </a:p>
        </p:txBody>
      </p:sp>
      <p:sp>
        <p:nvSpPr>
          <p:cNvPr id="12" name="Alanuoli 11"/>
          <p:cNvSpPr/>
          <p:nvPr/>
        </p:nvSpPr>
        <p:spPr>
          <a:xfrm>
            <a:off x="7532254" y="3537527"/>
            <a:ext cx="563419" cy="628073"/>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ekstiruutu 12"/>
          <p:cNvSpPr txBox="1"/>
          <p:nvPr/>
        </p:nvSpPr>
        <p:spPr>
          <a:xfrm>
            <a:off x="6234545" y="4165600"/>
            <a:ext cx="2964873" cy="461665"/>
          </a:xfrm>
          <a:prstGeom prst="rect">
            <a:avLst/>
          </a:prstGeom>
          <a:noFill/>
        </p:spPr>
        <p:txBody>
          <a:bodyPr wrap="square" rtlCol="0">
            <a:spAutoFit/>
          </a:bodyPr>
          <a:lstStyle/>
          <a:p>
            <a:r>
              <a:rPr lang="fi-FI" dirty="0"/>
              <a:t>		</a:t>
            </a:r>
            <a:r>
              <a:rPr lang="fi-FI" sz="2400" dirty="0"/>
              <a:t>ASIAYHTEYS</a:t>
            </a:r>
          </a:p>
        </p:txBody>
      </p:sp>
      <p:sp>
        <p:nvSpPr>
          <p:cNvPr id="14" name="Tekstiruutu 13"/>
          <p:cNvSpPr txBox="1"/>
          <p:nvPr/>
        </p:nvSpPr>
        <p:spPr>
          <a:xfrm>
            <a:off x="4756729" y="4932172"/>
            <a:ext cx="4544290" cy="646331"/>
          </a:xfrm>
          <a:prstGeom prst="rect">
            <a:avLst/>
          </a:prstGeom>
          <a:solidFill>
            <a:srgbClr val="00B050"/>
          </a:solidFill>
        </p:spPr>
        <p:txBody>
          <a:bodyPr wrap="square" rtlCol="0">
            <a:spAutoFit/>
          </a:bodyPr>
          <a:lstStyle/>
          <a:p>
            <a:r>
              <a:rPr lang="fi-FI" dirty="0"/>
              <a:t>TIEDETÄÄN SOSIAALIPALVELU: PERHETYÖ, LIITETÄÄN SIIHEN</a:t>
            </a:r>
          </a:p>
        </p:txBody>
      </p:sp>
      <p:sp>
        <p:nvSpPr>
          <p:cNvPr id="2" name="Tekstiruutu 1"/>
          <p:cNvSpPr txBox="1"/>
          <p:nvPr/>
        </p:nvSpPr>
        <p:spPr>
          <a:xfrm>
            <a:off x="10372436" y="6123924"/>
            <a:ext cx="1681019" cy="646331"/>
          </a:xfrm>
          <a:prstGeom prst="rect">
            <a:avLst/>
          </a:prstGeom>
          <a:noFill/>
        </p:spPr>
        <p:txBody>
          <a:bodyPr wrap="square" rtlCol="0">
            <a:spAutoFit/>
          </a:bodyPr>
          <a:lstStyle/>
          <a:p>
            <a:r>
              <a:rPr lang="fi-FI"/>
              <a:t>Mirka Matilainen</a:t>
            </a:r>
            <a:endParaRPr lang="fi-FI" dirty="0"/>
          </a:p>
        </p:txBody>
      </p:sp>
    </p:spTree>
    <p:extLst>
      <p:ext uri="{BB962C8B-B14F-4D97-AF65-F5344CB8AC3E}">
        <p14:creationId xmlns:p14="http://schemas.microsoft.com/office/powerpoint/2010/main" val="2242814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3722255" y="230908"/>
            <a:ext cx="4091709" cy="461665"/>
          </a:xfrm>
          <a:prstGeom prst="rect">
            <a:avLst/>
          </a:prstGeom>
          <a:noFill/>
          <a:ln>
            <a:solidFill>
              <a:srgbClr val="00B050"/>
            </a:solidFill>
          </a:ln>
        </p:spPr>
        <p:txBody>
          <a:bodyPr wrap="square" rtlCol="0">
            <a:spAutoFit/>
          </a:bodyPr>
          <a:lstStyle/>
          <a:p>
            <a:r>
              <a:rPr lang="fi-FI" dirty="0"/>
              <a:t>		</a:t>
            </a:r>
            <a:r>
              <a:rPr lang="fi-FI" sz="2400" dirty="0"/>
              <a:t>ASIAN VAIHEET 5</a:t>
            </a:r>
            <a:r>
              <a:rPr lang="fi-FI" sz="2000" dirty="0"/>
              <a:t>.</a:t>
            </a:r>
          </a:p>
        </p:txBody>
      </p:sp>
      <p:sp>
        <p:nvSpPr>
          <p:cNvPr id="5" name="Nuoli oikealle 4"/>
          <p:cNvSpPr/>
          <p:nvPr/>
        </p:nvSpPr>
        <p:spPr>
          <a:xfrm>
            <a:off x="480291" y="5292436"/>
            <a:ext cx="9578109" cy="147781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SOSIAALIHUOLLON JA LAPSIPERHEIDEN PALVELUJEN ASIAKKUUS, ASIAKKUUSASIAKIRJAN PÄIVITTÄMINEN TARPEEN MUKAAN, TYÖNTEKIJÄ, PALVELUYKSIKKÖ, PALVELUYKSIKKÖTIETO ON ASIAKIRJAKOHTAINEN</a:t>
            </a:r>
          </a:p>
        </p:txBody>
      </p:sp>
      <p:sp>
        <p:nvSpPr>
          <p:cNvPr id="6" name="Tekstiruutu 5"/>
          <p:cNvSpPr txBox="1"/>
          <p:nvPr/>
        </p:nvSpPr>
        <p:spPr>
          <a:xfrm>
            <a:off x="480292" y="1468582"/>
            <a:ext cx="3075708" cy="461665"/>
          </a:xfrm>
          <a:prstGeom prst="rect">
            <a:avLst/>
          </a:prstGeom>
          <a:noFill/>
        </p:spPr>
        <p:txBody>
          <a:bodyPr wrap="square" rtlCol="0">
            <a:spAutoFit/>
          </a:bodyPr>
          <a:lstStyle/>
          <a:p>
            <a:r>
              <a:rPr lang="fi-FI" sz="2400" dirty="0"/>
              <a:t>KONTEKSTITIETOINA:</a:t>
            </a:r>
          </a:p>
        </p:txBody>
      </p:sp>
      <p:sp>
        <p:nvSpPr>
          <p:cNvPr id="9" name="Taitettu kulma 8"/>
          <p:cNvSpPr/>
          <p:nvPr/>
        </p:nvSpPr>
        <p:spPr>
          <a:xfrm>
            <a:off x="655782" y="2013527"/>
            <a:ext cx="2770909" cy="2152073"/>
          </a:xfrm>
          <a:prstGeom prst="foldedCorner">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a:solidFill>
                  <a:schemeClr val="tx1"/>
                </a:solidFill>
              </a:rPr>
              <a:t>PALVELUTEHTÄVÄ:</a:t>
            </a:r>
          </a:p>
          <a:p>
            <a:r>
              <a:rPr lang="fi-FI" dirty="0">
                <a:solidFill>
                  <a:schemeClr val="tx1"/>
                </a:solidFill>
              </a:rPr>
              <a:t>LAPSIPERHEIDEN PALVELUJEN ASIA Appelsiini, TUNNUS 300</a:t>
            </a:r>
          </a:p>
        </p:txBody>
      </p:sp>
      <p:sp>
        <p:nvSpPr>
          <p:cNvPr id="10" name="Ellipsi 9"/>
          <p:cNvSpPr/>
          <p:nvPr/>
        </p:nvSpPr>
        <p:spPr>
          <a:xfrm>
            <a:off x="341745" y="4248880"/>
            <a:ext cx="4174837" cy="123752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LAPSIPERHEIDEN PALVELUJEN JÄRJESTÄMINEN, PÄÄTÖS PERHETYÖSTÄ</a:t>
            </a:r>
          </a:p>
        </p:txBody>
      </p:sp>
      <p:sp>
        <p:nvSpPr>
          <p:cNvPr id="11" name="Kuusikulmio 10"/>
          <p:cNvSpPr/>
          <p:nvPr/>
        </p:nvSpPr>
        <p:spPr>
          <a:xfrm>
            <a:off x="5015345" y="988291"/>
            <a:ext cx="5357091" cy="3860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ASIAN PALVELUYKSIKKÖ, ASIAKKAAN ASIAKKUUDEN PALVELUYKSIKKÖ</a:t>
            </a:r>
          </a:p>
          <a:p>
            <a:pPr algn="ctr"/>
            <a:r>
              <a:rPr lang="fi-FI" dirty="0">
                <a:solidFill>
                  <a:schemeClr val="tx1"/>
                </a:solidFill>
              </a:rPr>
              <a:t>+</a:t>
            </a:r>
          </a:p>
          <a:p>
            <a:pPr algn="ctr"/>
            <a:r>
              <a:rPr lang="fi-FI" dirty="0">
                <a:solidFill>
                  <a:schemeClr val="tx1"/>
                </a:solidFill>
              </a:rPr>
              <a:t>TYÖNTEKIJÄN PALVELUYKSIKKÖ</a:t>
            </a:r>
          </a:p>
          <a:p>
            <a:pPr algn="ctr"/>
            <a:r>
              <a:rPr lang="fi-FI" dirty="0">
                <a:solidFill>
                  <a:schemeClr val="tx1"/>
                </a:solidFill>
              </a:rPr>
              <a:t>OVAT SAMAT</a:t>
            </a:r>
          </a:p>
          <a:p>
            <a:pPr algn="ctr"/>
            <a:endParaRPr lang="fi-FI" dirty="0"/>
          </a:p>
        </p:txBody>
      </p:sp>
      <p:sp>
        <p:nvSpPr>
          <p:cNvPr id="12" name="Alanuoli 11"/>
          <p:cNvSpPr/>
          <p:nvPr/>
        </p:nvSpPr>
        <p:spPr>
          <a:xfrm>
            <a:off x="7532254" y="3537527"/>
            <a:ext cx="563419" cy="628073"/>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ekstiruutu 12"/>
          <p:cNvSpPr txBox="1"/>
          <p:nvPr/>
        </p:nvSpPr>
        <p:spPr>
          <a:xfrm>
            <a:off x="6234545" y="4165600"/>
            <a:ext cx="2964873" cy="461665"/>
          </a:xfrm>
          <a:prstGeom prst="rect">
            <a:avLst/>
          </a:prstGeom>
          <a:noFill/>
        </p:spPr>
        <p:txBody>
          <a:bodyPr wrap="square" rtlCol="0">
            <a:spAutoFit/>
          </a:bodyPr>
          <a:lstStyle/>
          <a:p>
            <a:r>
              <a:rPr lang="fi-FI" dirty="0"/>
              <a:t>		</a:t>
            </a:r>
            <a:r>
              <a:rPr lang="fi-FI" sz="2400" dirty="0"/>
              <a:t>ASIAYHTEYS</a:t>
            </a:r>
          </a:p>
        </p:txBody>
      </p:sp>
      <p:sp>
        <p:nvSpPr>
          <p:cNvPr id="14" name="Tekstiruutu 13"/>
          <p:cNvSpPr txBox="1"/>
          <p:nvPr/>
        </p:nvSpPr>
        <p:spPr>
          <a:xfrm>
            <a:off x="4756729" y="4932172"/>
            <a:ext cx="4544290" cy="646331"/>
          </a:xfrm>
          <a:prstGeom prst="rect">
            <a:avLst/>
          </a:prstGeom>
          <a:solidFill>
            <a:srgbClr val="00B050"/>
          </a:solidFill>
        </p:spPr>
        <p:txBody>
          <a:bodyPr wrap="square" rtlCol="0">
            <a:spAutoFit/>
          </a:bodyPr>
          <a:lstStyle/>
          <a:p>
            <a:r>
              <a:rPr lang="fi-FI" dirty="0"/>
              <a:t>TIEDETÄÄN SOSIAALIPALVELU: PERHETYÖ, LIITETÄÄN SIIHEN</a:t>
            </a:r>
          </a:p>
        </p:txBody>
      </p:sp>
      <p:sp>
        <p:nvSpPr>
          <p:cNvPr id="2" name="Tekstiruutu 1"/>
          <p:cNvSpPr txBox="1"/>
          <p:nvPr/>
        </p:nvSpPr>
        <p:spPr>
          <a:xfrm>
            <a:off x="10390908" y="6123924"/>
            <a:ext cx="1745673" cy="646331"/>
          </a:xfrm>
          <a:prstGeom prst="rect">
            <a:avLst/>
          </a:prstGeom>
          <a:noFill/>
        </p:spPr>
        <p:txBody>
          <a:bodyPr wrap="square" rtlCol="0">
            <a:spAutoFit/>
          </a:bodyPr>
          <a:lstStyle/>
          <a:p>
            <a:r>
              <a:rPr lang="fi-FI"/>
              <a:t>Mirka Matilainen</a:t>
            </a:r>
            <a:endParaRPr lang="fi-FI" dirty="0"/>
          </a:p>
        </p:txBody>
      </p:sp>
    </p:spTree>
    <p:extLst>
      <p:ext uri="{BB962C8B-B14F-4D97-AF65-F5344CB8AC3E}">
        <p14:creationId xmlns:p14="http://schemas.microsoft.com/office/powerpoint/2010/main" val="196810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3722255" y="230908"/>
            <a:ext cx="4091709" cy="461665"/>
          </a:xfrm>
          <a:prstGeom prst="rect">
            <a:avLst/>
          </a:prstGeom>
          <a:noFill/>
          <a:ln>
            <a:solidFill>
              <a:srgbClr val="00B050"/>
            </a:solidFill>
          </a:ln>
        </p:spPr>
        <p:txBody>
          <a:bodyPr wrap="square" rtlCol="0">
            <a:spAutoFit/>
          </a:bodyPr>
          <a:lstStyle/>
          <a:p>
            <a:r>
              <a:rPr lang="fi-FI" dirty="0"/>
              <a:t>		</a:t>
            </a:r>
            <a:r>
              <a:rPr lang="fi-FI" sz="2400" dirty="0"/>
              <a:t>ASIAN VAIHEET 6</a:t>
            </a:r>
            <a:r>
              <a:rPr lang="fi-FI" sz="2000" dirty="0"/>
              <a:t>.</a:t>
            </a:r>
          </a:p>
        </p:txBody>
      </p:sp>
      <p:sp>
        <p:nvSpPr>
          <p:cNvPr id="5" name="Nuoli oikealle 4"/>
          <p:cNvSpPr/>
          <p:nvPr/>
        </p:nvSpPr>
        <p:spPr>
          <a:xfrm>
            <a:off x="480291" y="5292436"/>
            <a:ext cx="9578109" cy="147781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ASIAKKUUSASIAKIRJAN PÄIVITTÄMINEN,PALVELUN TUOTTAJA PERHETYÖN YKSIKKÖ, PALVELUYKSIKKÖTIETO ON ASIAKIRJAKOHTAINEN, SOSIAALITYÖNTEKIJÄN KIRJAUKSET LAPSIPERHEIDEN PALVELUT JA PERHETYÖN KIRJAUKSET PERHETYÖN YKSIKKÖ</a:t>
            </a:r>
          </a:p>
        </p:txBody>
      </p:sp>
      <p:sp>
        <p:nvSpPr>
          <p:cNvPr id="6" name="Tekstiruutu 5"/>
          <p:cNvSpPr txBox="1"/>
          <p:nvPr/>
        </p:nvSpPr>
        <p:spPr>
          <a:xfrm>
            <a:off x="480292" y="1468582"/>
            <a:ext cx="3075708" cy="461665"/>
          </a:xfrm>
          <a:prstGeom prst="rect">
            <a:avLst/>
          </a:prstGeom>
          <a:noFill/>
        </p:spPr>
        <p:txBody>
          <a:bodyPr wrap="square" rtlCol="0">
            <a:spAutoFit/>
          </a:bodyPr>
          <a:lstStyle/>
          <a:p>
            <a:r>
              <a:rPr lang="fi-FI" sz="2400" dirty="0"/>
              <a:t>KONTEKSTITIETOINA:</a:t>
            </a:r>
          </a:p>
        </p:txBody>
      </p:sp>
      <p:sp>
        <p:nvSpPr>
          <p:cNvPr id="9" name="Taitettu kulma 8"/>
          <p:cNvSpPr/>
          <p:nvPr/>
        </p:nvSpPr>
        <p:spPr>
          <a:xfrm>
            <a:off x="655782" y="2013527"/>
            <a:ext cx="2770909" cy="2152073"/>
          </a:xfrm>
          <a:prstGeom prst="foldedCorner">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a:solidFill>
                  <a:schemeClr val="tx1"/>
                </a:solidFill>
              </a:rPr>
              <a:t>PALVELUTEHTÄVÄ:</a:t>
            </a:r>
          </a:p>
          <a:p>
            <a:r>
              <a:rPr lang="fi-FI" dirty="0">
                <a:solidFill>
                  <a:schemeClr val="tx1"/>
                </a:solidFill>
              </a:rPr>
              <a:t>LAPSIPERHEIDEN PALVELUJEN ASIA Appelsiini, TUNNUS 300</a:t>
            </a:r>
          </a:p>
        </p:txBody>
      </p:sp>
      <p:sp>
        <p:nvSpPr>
          <p:cNvPr id="10" name="Ellipsi 9"/>
          <p:cNvSpPr/>
          <p:nvPr/>
        </p:nvSpPr>
        <p:spPr>
          <a:xfrm>
            <a:off x="341745" y="4248880"/>
            <a:ext cx="4174837" cy="123752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LAPSIPERHEIDEN PALVELUJEN TOTEUTTAMINEN, PERHETYÖN SUUNNITELMA </a:t>
            </a:r>
          </a:p>
        </p:txBody>
      </p:sp>
      <p:sp>
        <p:nvSpPr>
          <p:cNvPr id="11" name="Kuusikulmio 10"/>
          <p:cNvSpPr/>
          <p:nvPr/>
        </p:nvSpPr>
        <p:spPr>
          <a:xfrm>
            <a:off x="3489036" y="775853"/>
            <a:ext cx="3980873" cy="3860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ASIA JA ASIAKKUUS PERHETYÖN YKSIKÖSSÄ: </a:t>
            </a:r>
          </a:p>
          <a:p>
            <a:pPr algn="ctr"/>
            <a:r>
              <a:rPr lang="fi-FI" dirty="0">
                <a:solidFill>
                  <a:schemeClr val="tx1"/>
                </a:solidFill>
              </a:rPr>
              <a:t>+</a:t>
            </a:r>
          </a:p>
          <a:p>
            <a:pPr algn="ctr"/>
            <a:r>
              <a:rPr lang="fi-FI" dirty="0">
                <a:solidFill>
                  <a:schemeClr val="tx1"/>
                </a:solidFill>
              </a:rPr>
              <a:t>TYÖNTEKIJÄ PERHETYÖN YKSIKÖSSÄ,</a:t>
            </a:r>
          </a:p>
          <a:p>
            <a:pPr algn="ctr"/>
            <a:r>
              <a:rPr lang="fi-FI" dirty="0">
                <a:solidFill>
                  <a:schemeClr val="tx1"/>
                </a:solidFill>
              </a:rPr>
              <a:t>OVAT SAMAT</a:t>
            </a:r>
          </a:p>
          <a:p>
            <a:pPr algn="ctr"/>
            <a:endParaRPr lang="fi-FI" dirty="0"/>
          </a:p>
        </p:txBody>
      </p:sp>
      <p:sp>
        <p:nvSpPr>
          <p:cNvPr id="12" name="Alanuoli 11"/>
          <p:cNvSpPr/>
          <p:nvPr/>
        </p:nvSpPr>
        <p:spPr>
          <a:xfrm>
            <a:off x="5186217" y="3481740"/>
            <a:ext cx="563419" cy="425180"/>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ekstiruutu 12"/>
          <p:cNvSpPr txBox="1"/>
          <p:nvPr/>
        </p:nvSpPr>
        <p:spPr>
          <a:xfrm>
            <a:off x="3703780" y="3990200"/>
            <a:ext cx="2964873" cy="461665"/>
          </a:xfrm>
          <a:prstGeom prst="rect">
            <a:avLst/>
          </a:prstGeom>
          <a:noFill/>
        </p:spPr>
        <p:txBody>
          <a:bodyPr wrap="square" rtlCol="0">
            <a:spAutoFit/>
          </a:bodyPr>
          <a:lstStyle/>
          <a:p>
            <a:r>
              <a:rPr lang="fi-FI" dirty="0"/>
              <a:t>		</a:t>
            </a:r>
            <a:r>
              <a:rPr lang="fi-FI" sz="2400" dirty="0"/>
              <a:t>ASIAYHTEYS</a:t>
            </a:r>
          </a:p>
        </p:txBody>
      </p:sp>
      <p:sp>
        <p:nvSpPr>
          <p:cNvPr id="14" name="Tekstiruutu 13"/>
          <p:cNvSpPr txBox="1"/>
          <p:nvPr/>
        </p:nvSpPr>
        <p:spPr>
          <a:xfrm>
            <a:off x="4756729" y="4932172"/>
            <a:ext cx="4544290" cy="369332"/>
          </a:xfrm>
          <a:prstGeom prst="rect">
            <a:avLst/>
          </a:prstGeom>
          <a:solidFill>
            <a:srgbClr val="00B050"/>
          </a:solidFill>
        </p:spPr>
        <p:txBody>
          <a:bodyPr wrap="square" rtlCol="0">
            <a:spAutoFit/>
          </a:bodyPr>
          <a:lstStyle/>
          <a:p>
            <a:r>
              <a:rPr lang="fi-FI" dirty="0"/>
              <a:t>SOSIAALIPALVELU: PERHETYÖ, LIITETTY</a:t>
            </a:r>
          </a:p>
        </p:txBody>
      </p:sp>
      <p:sp>
        <p:nvSpPr>
          <p:cNvPr id="2" name="Pyöristetty suorakulmio 1"/>
          <p:cNvSpPr/>
          <p:nvPr/>
        </p:nvSpPr>
        <p:spPr>
          <a:xfrm>
            <a:off x="7813964" y="988093"/>
            <a:ext cx="2382981" cy="3463772"/>
          </a:xfrm>
          <a:prstGeom prst="round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ASIA JA ASIAKKUUS LAPSIPERHEIDEN PALVELUIDEN YKSIKÖSSÄ</a:t>
            </a:r>
          </a:p>
          <a:p>
            <a:pPr algn="ctr"/>
            <a:r>
              <a:rPr lang="fi-FI" sz="1600" dirty="0">
                <a:solidFill>
                  <a:schemeClr val="tx1"/>
                </a:solidFill>
              </a:rPr>
              <a:t>+ </a:t>
            </a:r>
          </a:p>
          <a:p>
            <a:pPr algn="ctr"/>
            <a:r>
              <a:rPr lang="fi-FI" sz="1600" dirty="0">
                <a:solidFill>
                  <a:schemeClr val="tx1"/>
                </a:solidFill>
              </a:rPr>
              <a:t>TYÖNTEKIJÄ LAPSIPERHEIDEN PALVELUISSA</a:t>
            </a:r>
          </a:p>
          <a:p>
            <a:pPr algn="ctr"/>
            <a:r>
              <a:rPr lang="fi-FI" sz="1600" dirty="0">
                <a:solidFill>
                  <a:schemeClr val="tx1"/>
                </a:solidFill>
              </a:rPr>
              <a:t>=</a:t>
            </a:r>
          </a:p>
          <a:p>
            <a:pPr algn="ctr"/>
            <a:r>
              <a:rPr lang="fi-FI" sz="1600" dirty="0">
                <a:solidFill>
                  <a:schemeClr val="tx1"/>
                </a:solidFill>
              </a:rPr>
              <a:t>ASIAYHTEYS</a:t>
            </a:r>
          </a:p>
        </p:txBody>
      </p:sp>
      <p:sp>
        <p:nvSpPr>
          <p:cNvPr id="3" name="Tekstiruutu 2"/>
          <p:cNvSpPr txBox="1"/>
          <p:nvPr/>
        </p:nvSpPr>
        <p:spPr>
          <a:xfrm>
            <a:off x="10575636" y="6132946"/>
            <a:ext cx="1579418" cy="923330"/>
          </a:xfrm>
          <a:prstGeom prst="rect">
            <a:avLst/>
          </a:prstGeom>
          <a:noFill/>
        </p:spPr>
        <p:txBody>
          <a:bodyPr wrap="square" rtlCol="0">
            <a:spAutoFit/>
          </a:bodyPr>
          <a:lstStyle/>
          <a:p>
            <a:r>
              <a:rPr lang="fi-FI"/>
              <a:t>Mirka Matilainen</a:t>
            </a:r>
          </a:p>
          <a:p>
            <a:endParaRPr lang="fi-FI" dirty="0"/>
          </a:p>
        </p:txBody>
      </p:sp>
    </p:spTree>
    <p:extLst>
      <p:ext uri="{BB962C8B-B14F-4D97-AF65-F5344CB8AC3E}">
        <p14:creationId xmlns:p14="http://schemas.microsoft.com/office/powerpoint/2010/main" val="1163105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3722255" y="230908"/>
            <a:ext cx="4091709" cy="461665"/>
          </a:xfrm>
          <a:prstGeom prst="rect">
            <a:avLst/>
          </a:prstGeom>
          <a:noFill/>
          <a:ln>
            <a:solidFill>
              <a:srgbClr val="00B050"/>
            </a:solidFill>
          </a:ln>
        </p:spPr>
        <p:txBody>
          <a:bodyPr wrap="square" rtlCol="0">
            <a:spAutoFit/>
          </a:bodyPr>
          <a:lstStyle/>
          <a:p>
            <a:r>
              <a:rPr lang="fi-FI" dirty="0"/>
              <a:t>		</a:t>
            </a:r>
            <a:r>
              <a:rPr lang="fi-FI" sz="2400" dirty="0"/>
              <a:t>ASIAN VAIHEET 7</a:t>
            </a:r>
            <a:r>
              <a:rPr lang="fi-FI" sz="2000" dirty="0"/>
              <a:t>.</a:t>
            </a:r>
          </a:p>
        </p:txBody>
      </p:sp>
      <p:sp>
        <p:nvSpPr>
          <p:cNvPr id="5" name="Nuoli oikealle 4"/>
          <p:cNvSpPr/>
          <p:nvPr/>
        </p:nvSpPr>
        <p:spPr>
          <a:xfrm>
            <a:off x="480291" y="5292436"/>
            <a:ext cx="9578109" cy="147781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ASIAKKUUSASIAKIRJAN PÄIVITTÄMINEN, LAPSIPERHEIDEN PALVELUJEN JA PERHETYÖN YKSIKÖN ASIAKKUUDEN PÄÄTTYMISAJANKOHTA, SOSIAALIHUOLLON ASIAKKUUS JATKUU</a:t>
            </a:r>
          </a:p>
        </p:txBody>
      </p:sp>
      <p:sp>
        <p:nvSpPr>
          <p:cNvPr id="6" name="Tekstiruutu 5"/>
          <p:cNvSpPr txBox="1"/>
          <p:nvPr/>
        </p:nvSpPr>
        <p:spPr>
          <a:xfrm>
            <a:off x="480292" y="1468582"/>
            <a:ext cx="3075708" cy="461665"/>
          </a:xfrm>
          <a:prstGeom prst="rect">
            <a:avLst/>
          </a:prstGeom>
          <a:noFill/>
        </p:spPr>
        <p:txBody>
          <a:bodyPr wrap="square" rtlCol="0">
            <a:spAutoFit/>
          </a:bodyPr>
          <a:lstStyle/>
          <a:p>
            <a:r>
              <a:rPr lang="fi-FI" sz="2400" dirty="0"/>
              <a:t>KONTEKSTITIETOINA:</a:t>
            </a:r>
          </a:p>
        </p:txBody>
      </p:sp>
      <p:sp>
        <p:nvSpPr>
          <p:cNvPr id="9" name="Taitettu kulma 8"/>
          <p:cNvSpPr/>
          <p:nvPr/>
        </p:nvSpPr>
        <p:spPr>
          <a:xfrm>
            <a:off x="655782" y="2013527"/>
            <a:ext cx="2770909" cy="2152073"/>
          </a:xfrm>
          <a:prstGeom prst="foldedCorner">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a:solidFill>
                  <a:schemeClr val="tx1"/>
                </a:solidFill>
              </a:rPr>
              <a:t>PALVELUTEHTÄVÄ:</a:t>
            </a:r>
          </a:p>
          <a:p>
            <a:r>
              <a:rPr lang="fi-FI" dirty="0">
                <a:solidFill>
                  <a:schemeClr val="tx1"/>
                </a:solidFill>
              </a:rPr>
              <a:t>LAPSIPERHEIDEN PALVELUJEN ASIA Appelsiini, TUNNUS 300</a:t>
            </a:r>
          </a:p>
        </p:txBody>
      </p:sp>
      <p:sp>
        <p:nvSpPr>
          <p:cNvPr id="10" name="Ellipsi 9"/>
          <p:cNvSpPr/>
          <p:nvPr/>
        </p:nvSpPr>
        <p:spPr>
          <a:xfrm>
            <a:off x="341745" y="4248880"/>
            <a:ext cx="4174837" cy="123752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LAPSIPERHEIDEN PALVELUJEN PÄÄTTÄMINEN</a:t>
            </a:r>
          </a:p>
        </p:txBody>
      </p:sp>
      <p:sp>
        <p:nvSpPr>
          <p:cNvPr id="11" name="Kuusikulmio 10"/>
          <p:cNvSpPr/>
          <p:nvPr/>
        </p:nvSpPr>
        <p:spPr>
          <a:xfrm>
            <a:off x="3542144" y="678719"/>
            <a:ext cx="3888509" cy="3860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ASIA JA ASIAKKUUS PERHETYÖN YKSIKÖSSÄ PÄÄTTYY: </a:t>
            </a:r>
          </a:p>
          <a:p>
            <a:pPr algn="ctr"/>
            <a:r>
              <a:rPr lang="fi-FI" dirty="0">
                <a:solidFill>
                  <a:schemeClr val="tx1"/>
                </a:solidFill>
              </a:rPr>
              <a:t>+</a:t>
            </a:r>
          </a:p>
          <a:p>
            <a:pPr algn="ctr"/>
            <a:r>
              <a:rPr lang="fi-FI" dirty="0">
                <a:solidFill>
                  <a:schemeClr val="tx1"/>
                </a:solidFill>
              </a:rPr>
              <a:t>TYÖNTEKIJÄ PERHETYÖN YKSIKÖSSÄ</a:t>
            </a:r>
          </a:p>
          <a:p>
            <a:pPr algn="ctr"/>
            <a:endParaRPr lang="fi-FI" dirty="0">
              <a:solidFill>
                <a:schemeClr val="tx1"/>
              </a:solidFill>
            </a:endParaRPr>
          </a:p>
          <a:p>
            <a:pPr algn="ctr"/>
            <a:endParaRPr lang="fi-FI" dirty="0"/>
          </a:p>
        </p:txBody>
      </p:sp>
      <p:sp>
        <p:nvSpPr>
          <p:cNvPr id="12" name="Alanuoli 11"/>
          <p:cNvSpPr/>
          <p:nvPr/>
        </p:nvSpPr>
        <p:spPr>
          <a:xfrm>
            <a:off x="5204690" y="3306618"/>
            <a:ext cx="563419" cy="628073"/>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p:cNvSpPr txBox="1"/>
          <p:nvPr/>
        </p:nvSpPr>
        <p:spPr>
          <a:xfrm>
            <a:off x="4756729" y="4932172"/>
            <a:ext cx="4544290" cy="369332"/>
          </a:xfrm>
          <a:prstGeom prst="rect">
            <a:avLst/>
          </a:prstGeom>
          <a:solidFill>
            <a:srgbClr val="00B050"/>
          </a:solidFill>
        </p:spPr>
        <p:txBody>
          <a:bodyPr wrap="square" rtlCol="0">
            <a:spAutoFit/>
          </a:bodyPr>
          <a:lstStyle/>
          <a:p>
            <a:r>
              <a:rPr lang="fi-FI" dirty="0"/>
              <a:t>SOSIAALIPALVELU: PERHETYÖ PÄÄTETÄÄN</a:t>
            </a:r>
          </a:p>
        </p:txBody>
      </p:sp>
      <p:sp>
        <p:nvSpPr>
          <p:cNvPr id="2" name="Tekstiruutu 1"/>
          <p:cNvSpPr txBox="1"/>
          <p:nvPr/>
        </p:nvSpPr>
        <p:spPr>
          <a:xfrm>
            <a:off x="4645891" y="4008581"/>
            <a:ext cx="1607127" cy="584775"/>
          </a:xfrm>
          <a:prstGeom prst="rect">
            <a:avLst/>
          </a:prstGeom>
          <a:noFill/>
        </p:spPr>
        <p:txBody>
          <a:bodyPr wrap="square" rtlCol="0">
            <a:spAutoFit/>
          </a:bodyPr>
          <a:lstStyle/>
          <a:p>
            <a:r>
              <a:rPr lang="fi-FI" sz="1600" dirty="0"/>
              <a:t>ASIAYHTEYS PÄÄTTYY</a:t>
            </a:r>
          </a:p>
        </p:txBody>
      </p:sp>
      <p:sp>
        <p:nvSpPr>
          <p:cNvPr id="15" name="Pyöristetty suorakulmio 14"/>
          <p:cNvSpPr/>
          <p:nvPr/>
        </p:nvSpPr>
        <p:spPr>
          <a:xfrm>
            <a:off x="7813964" y="988093"/>
            <a:ext cx="2382981" cy="3463772"/>
          </a:xfrm>
          <a:prstGeom prst="round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ASIA JA ASIAKKUUS LAPSIPERHEIDEN PALVELUIDEN YKSIKÖSSÄ PÄÄTTYY</a:t>
            </a:r>
          </a:p>
          <a:p>
            <a:pPr algn="ctr"/>
            <a:r>
              <a:rPr lang="fi-FI" sz="1600" dirty="0">
                <a:solidFill>
                  <a:schemeClr val="tx1"/>
                </a:solidFill>
              </a:rPr>
              <a:t>+ </a:t>
            </a:r>
          </a:p>
          <a:p>
            <a:pPr algn="ctr"/>
            <a:r>
              <a:rPr lang="fi-FI" sz="1600" dirty="0">
                <a:solidFill>
                  <a:schemeClr val="tx1"/>
                </a:solidFill>
              </a:rPr>
              <a:t>TYÖNTEKIJÄ LAPSIPERHEIDEN PALVELUISSA</a:t>
            </a:r>
          </a:p>
          <a:p>
            <a:pPr algn="ctr"/>
            <a:r>
              <a:rPr lang="fi-FI" sz="1600" dirty="0">
                <a:solidFill>
                  <a:schemeClr val="tx1"/>
                </a:solidFill>
              </a:rPr>
              <a:t>=</a:t>
            </a:r>
          </a:p>
          <a:p>
            <a:pPr algn="ctr"/>
            <a:r>
              <a:rPr lang="fi-FI" sz="1600" dirty="0">
                <a:solidFill>
                  <a:schemeClr val="tx1"/>
                </a:solidFill>
              </a:rPr>
              <a:t>ASIAYHTEYS PÄÄTTYY</a:t>
            </a:r>
          </a:p>
        </p:txBody>
      </p:sp>
      <p:sp>
        <p:nvSpPr>
          <p:cNvPr id="3" name="Tekstiruutu 2"/>
          <p:cNvSpPr txBox="1"/>
          <p:nvPr/>
        </p:nvSpPr>
        <p:spPr>
          <a:xfrm>
            <a:off x="10353964" y="6123924"/>
            <a:ext cx="1468581" cy="646331"/>
          </a:xfrm>
          <a:prstGeom prst="rect">
            <a:avLst/>
          </a:prstGeom>
          <a:noFill/>
        </p:spPr>
        <p:txBody>
          <a:bodyPr wrap="square" rtlCol="0">
            <a:spAutoFit/>
          </a:bodyPr>
          <a:lstStyle/>
          <a:p>
            <a:r>
              <a:rPr lang="fi-FI" dirty="0"/>
              <a:t>Mirka Matilainen</a:t>
            </a:r>
          </a:p>
        </p:txBody>
      </p:sp>
    </p:spTree>
    <p:extLst>
      <p:ext uri="{BB962C8B-B14F-4D97-AF65-F5344CB8AC3E}">
        <p14:creationId xmlns:p14="http://schemas.microsoft.com/office/powerpoint/2010/main" val="1912122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3722255" y="230908"/>
            <a:ext cx="4091709" cy="461665"/>
          </a:xfrm>
          <a:prstGeom prst="rect">
            <a:avLst/>
          </a:prstGeom>
          <a:noFill/>
          <a:ln>
            <a:solidFill>
              <a:srgbClr val="00B050"/>
            </a:solidFill>
          </a:ln>
        </p:spPr>
        <p:txBody>
          <a:bodyPr wrap="square" rtlCol="0">
            <a:spAutoFit/>
          </a:bodyPr>
          <a:lstStyle/>
          <a:p>
            <a:r>
              <a:rPr lang="fi-FI" dirty="0"/>
              <a:t>		</a:t>
            </a:r>
            <a:r>
              <a:rPr lang="fi-FI" sz="2400" dirty="0"/>
              <a:t>ASIAN VAIHEET 8</a:t>
            </a:r>
            <a:r>
              <a:rPr lang="fi-FI" sz="2000" dirty="0"/>
              <a:t>.</a:t>
            </a:r>
          </a:p>
        </p:txBody>
      </p:sp>
      <p:sp>
        <p:nvSpPr>
          <p:cNvPr id="5" name="Nuoli oikealle 4"/>
          <p:cNvSpPr/>
          <p:nvPr/>
        </p:nvSpPr>
        <p:spPr>
          <a:xfrm>
            <a:off x="480291" y="5292436"/>
            <a:ext cx="9578109" cy="147781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SOSIAALIHUOLLON ASIAKKUUS JATKUU, ASIAKKUUSASIAKIRJAN PÄIVITTÄMINEN, TYÖNTEKIJÄ, LASTENSUOJELUN ASIAKKUUDEN ALKAMISAJANKOHTA, PALVELUYKSIKKÖ, PALVELUYKSIKKÖTIETO ON ASIAKIRJAKOHTAINEN, PERHEKUNTOUTUSYKSIKÖN TUNNUS </a:t>
            </a:r>
          </a:p>
        </p:txBody>
      </p:sp>
      <p:sp>
        <p:nvSpPr>
          <p:cNvPr id="6" name="Tekstiruutu 5"/>
          <p:cNvSpPr txBox="1"/>
          <p:nvPr/>
        </p:nvSpPr>
        <p:spPr>
          <a:xfrm>
            <a:off x="480292" y="1468582"/>
            <a:ext cx="3075708" cy="461665"/>
          </a:xfrm>
          <a:prstGeom prst="rect">
            <a:avLst/>
          </a:prstGeom>
          <a:noFill/>
        </p:spPr>
        <p:txBody>
          <a:bodyPr wrap="square" rtlCol="0">
            <a:spAutoFit/>
          </a:bodyPr>
          <a:lstStyle/>
          <a:p>
            <a:r>
              <a:rPr lang="fi-FI" sz="2400" dirty="0"/>
              <a:t>KONTEKSTITIETOINA:</a:t>
            </a:r>
          </a:p>
        </p:txBody>
      </p:sp>
      <p:sp>
        <p:nvSpPr>
          <p:cNvPr id="9" name="Taitettu kulma 8"/>
          <p:cNvSpPr/>
          <p:nvPr/>
        </p:nvSpPr>
        <p:spPr>
          <a:xfrm>
            <a:off x="655782" y="1838037"/>
            <a:ext cx="2770909" cy="2327564"/>
          </a:xfrm>
          <a:prstGeom prst="foldedCorner">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a:solidFill>
                  <a:schemeClr val="tx1"/>
                </a:solidFill>
              </a:rPr>
              <a:t>PALVELUTEHTÄVÄ:</a:t>
            </a:r>
          </a:p>
          <a:p>
            <a:r>
              <a:rPr lang="fi-FI" dirty="0">
                <a:solidFill>
                  <a:schemeClr val="tx1"/>
                </a:solidFill>
              </a:rPr>
              <a:t>LASTENSUOJELUN ASIA Appelsiini, TUNNUS 300</a:t>
            </a:r>
          </a:p>
          <a:p>
            <a:r>
              <a:rPr lang="fi-FI" dirty="0">
                <a:solidFill>
                  <a:schemeClr val="tx1"/>
                </a:solidFill>
              </a:rPr>
              <a:t>Pohjana ne samat lastensuojeluilmoitukset joiden perusteella perhetyö aloitettiin</a:t>
            </a:r>
          </a:p>
        </p:txBody>
      </p:sp>
      <p:sp>
        <p:nvSpPr>
          <p:cNvPr id="10" name="Ellipsi 9"/>
          <p:cNvSpPr/>
          <p:nvPr/>
        </p:nvSpPr>
        <p:spPr>
          <a:xfrm>
            <a:off x="341745" y="4248880"/>
            <a:ext cx="4174837" cy="123752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PERHEKUNTOUTUS, PALVELUN JÄRJESTÄMINEN VÄLITTÖMÄSTI ALKAA</a:t>
            </a:r>
          </a:p>
        </p:txBody>
      </p:sp>
      <p:sp>
        <p:nvSpPr>
          <p:cNvPr id="11" name="Kuusikulmio 10"/>
          <p:cNvSpPr/>
          <p:nvPr/>
        </p:nvSpPr>
        <p:spPr>
          <a:xfrm>
            <a:off x="3620654" y="751259"/>
            <a:ext cx="4193309" cy="3860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ASIA JA ASIAKKUUS </a:t>
            </a:r>
            <a:r>
              <a:rPr lang="fi-FI" b="1" dirty="0">
                <a:solidFill>
                  <a:schemeClr val="tx1"/>
                </a:solidFill>
              </a:rPr>
              <a:t>LASTENSUOJELUN YKSIKÖSSÄ</a:t>
            </a:r>
            <a:r>
              <a:rPr lang="fi-FI" dirty="0">
                <a:solidFill>
                  <a:schemeClr val="tx1"/>
                </a:solidFill>
              </a:rPr>
              <a:t> ALKAA: </a:t>
            </a:r>
          </a:p>
          <a:p>
            <a:pPr algn="ctr"/>
            <a:r>
              <a:rPr lang="fi-FI" dirty="0">
                <a:solidFill>
                  <a:schemeClr val="tx1"/>
                </a:solidFill>
              </a:rPr>
              <a:t>+</a:t>
            </a:r>
          </a:p>
          <a:p>
            <a:pPr algn="ctr"/>
            <a:r>
              <a:rPr lang="fi-FI" dirty="0">
                <a:solidFill>
                  <a:schemeClr val="tx1"/>
                </a:solidFill>
              </a:rPr>
              <a:t>TYÖNTEKIJÄ </a:t>
            </a:r>
            <a:r>
              <a:rPr lang="fi-FI" b="1" dirty="0">
                <a:solidFill>
                  <a:schemeClr val="tx1"/>
                </a:solidFill>
              </a:rPr>
              <a:t>LASTENSUOJELUN YKSIKÖSSÄ</a:t>
            </a:r>
          </a:p>
          <a:p>
            <a:pPr algn="ctr"/>
            <a:endParaRPr lang="fi-FI" dirty="0">
              <a:solidFill>
                <a:schemeClr val="tx1"/>
              </a:solidFill>
            </a:endParaRPr>
          </a:p>
          <a:p>
            <a:pPr algn="ctr"/>
            <a:endParaRPr lang="fi-FI" dirty="0"/>
          </a:p>
        </p:txBody>
      </p:sp>
      <p:sp>
        <p:nvSpPr>
          <p:cNvPr id="12" name="Alanuoli 11"/>
          <p:cNvSpPr/>
          <p:nvPr/>
        </p:nvSpPr>
        <p:spPr>
          <a:xfrm>
            <a:off x="5435598" y="3343563"/>
            <a:ext cx="563419" cy="628073"/>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p:cNvSpPr txBox="1"/>
          <p:nvPr/>
        </p:nvSpPr>
        <p:spPr>
          <a:xfrm>
            <a:off x="4756729" y="4932172"/>
            <a:ext cx="4544290" cy="369332"/>
          </a:xfrm>
          <a:prstGeom prst="rect">
            <a:avLst/>
          </a:prstGeom>
          <a:solidFill>
            <a:srgbClr val="00B050"/>
          </a:solidFill>
        </p:spPr>
        <p:txBody>
          <a:bodyPr wrap="square" rtlCol="0">
            <a:spAutoFit/>
          </a:bodyPr>
          <a:lstStyle/>
          <a:p>
            <a:r>
              <a:rPr lang="fi-FI" dirty="0"/>
              <a:t>SOSIAALIPALVELU: PERHEKUNTOUTUS</a:t>
            </a:r>
          </a:p>
        </p:txBody>
      </p:sp>
      <p:sp>
        <p:nvSpPr>
          <p:cNvPr id="2" name="Tekstiruutu 1"/>
          <p:cNvSpPr txBox="1"/>
          <p:nvPr/>
        </p:nvSpPr>
        <p:spPr>
          <a:xfrm>
            <a:off x="5024582" y="3971636"/>
            <a:ext cx="1542473" cy="646331"/>
          </a:xfrm>
          <a:prstGeom prst="rect">
            <a:avLst/>
          </a:prstGeom>
          <a:noFill/>
        </p:spPr>
        <p:txBody>
          <a:bodyPr wrap="square" rtlCol="0">
            <a:spAutoFit/>
          </a:bodyPr>
          <a:lstStyle/>
          <a:p>
            <a:r>
              <a:rPr lang="fi-FI" dirty="0"/>
              <a:t>ASIAYHTEYS ON</a:t>
            </a:r>
          </a:p>
        </p:txBody>
      </p:sp>
      <p:sp>
        <p:nvSpPr>
          <p:cNvPr id="3" name="Pyöristetty suorakulmio 2"/>
          <p:cNvSpPr/>
          <p:nvPr/>
        </p:nvSpPr>
        <p:spPr>
          <a:xfrm>
            <a:off x="7924800" y="751259"/>
            <a:ext cx="2031999" cy="38608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ASIA Appelsiini TUNNUS 300 ASIAKKUUS </a:t>
            </a:r>
            <a:r>
              <a:rPr lang="fi-FI" b="1" dirty="0">
                <a:solidFill>
                  <a:schemeClr val="tx1"/>
                </a:solidFill>
              </a:rPr>
              <a:t>PERHEKUNTOUTUSYKSIKÖSSÄ</a:t>
            </a:r>
          </a:p>
          <a:p>
            <a:pPr algn="ctr"/>
            <a:r>
              <a:rPr lang="fi-FI" dirty="0">
                <a:solidFill>
                  <a:schemeClr val="tx1"/>
                </a:solidFill>
              </a:rPr>
              <a:t>+</a:t>
            </a:r>
          </a:p>
          <a:p>
            <a:pPr algn="ctr"/>
            <a:r>
              <a:rPr lang="fi-FI" dirty="0">
                <a:solidFill>
                  <a:schemeClr val="tx1"/>
                </a:solidFill>
              </a:rPr>
              <a:t>TYÖNTEKIJÄ </a:t>
            </a:r>
            <a:r>
              <a:rPr lang="fi-FI" b="1" dirty="0">
                <a:solidFill>
                  <a:schemeClr val="tx1"/>
                </a:solidFill>
              </a:rPr>
              <a:t>PERHEKUNTOUTUSYKSIKÖSSÄ</a:t>
            </a:r>
            <a:r>
              <a:rPr lang="fi-FI" dirty="0">
                <a:solidFill>
                  <a:schemeClr val="tx1"/>
                </a:solidFill>
              </a:rPr>
              <a:t> =</a:t>
            </a:r>
          </a:p>
          <a:p>
            <a:pPr algn="ctr"/>
            <a:r>
              <a:rPr lang="fi-FI" b="1" dirty="0">
                <a:solidFill>
                  <a:schemeClr val="tx1"/>
                </a:solidFill>
              </a:rPr>
              <a:t>ASIAYHTEYS ON</a:t>
            </a:r>
          </a:p>
        </p:txBody>
      </p:sp>
      <p:sp>
        <p:nvSpPr>
          <p:cNvPr id="7" name="Tekstiruutu 6"/>
          <p:cNvSpPr txBox="1"/>
          <p:nvPr/>
        </p:nvSpPr>
        <p:spPr>
          <a:xfrm>
            <a:off x="10317018" y="6142182"/>
            <a:ext cx="1754909" cy="923330"/>
          </a:xfrm>
          <a:prstGeom prst="rect">
            <a:avLst/>
          </a:prstGeom>
          <a:noFill/>
        </p:spPr>
        <p:txBody>
          <a:bodyPr wrap="square" rtlCol="0">
            <a:spAutoFit/>
          </a:bodyPr>
          <a:lstStyle/>
          <a:p>
            <a:r>
              <a:rPr lang="fi-FI" dirty="0"/>
              <a:t>Mirka Matilainen</a:t>
            </a:r>
          </a:p>
          <a:p>
            <a:endParaRPr lang="fi-FI" dirty="0"/>
          </a:p>
        </p:txBody>
      </p:sp>
    </p:spTree>
    <p:extLst>
      <p:ext uri="{BB962C8B-B14F-4D97-AF65-F5344CB8AC3E}">
        <p14:creationId xmlns:p14="http://schemas.microsoft.com/office/powerpoint/2010/main" val="210217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3722255" y="230908"/>
            <a:ext cx="4091709" cy="461665"/>
          </a:xfrm>
          <a:prstGeom prst="rect">
            <a:avLst/>
          </a:prstGeom>
          <a:noFill/>
          <a:ln>
            <a:solidFill>
              <a:srgbClr val="00B050"/>
            </a:solidFill>
          </a:ln>
        </p:spPr>
        <p:txBody>
          <a:bodyPr wrap="square" rtlCol="0">
            <a:spAutoFit/>
          </a:bodyPr>
          <a:lstStyle/>
          <a:p>
            <a:r>
              <a:rPr lang="fi-FI" dirty="0"/>
              <a:t>		</a:t>
            </a:r>
            <a:r>
              <a:rPr lang="fi-FI" sz="2400" dirty="0"/>
              <a:t>ASIAN VAIHEET 9</a:t>
            </a:r>
            <a:r>
              <a:rPr lang="fi-FI" sz="2000" dirty="0"/>
              <a:t>.</a:t>
            </a:r>
          </a:p>
        </p:txBody>
      </p:sp>
      <p:sp>
        <p:nvSpPr>
          <p:cNvPr id="5" name="Nuoli oikealle 4"/>
          <p:cNvSpPr/>
          <p:nvPr/>
        </p:nvSpPr>
        <p:spPr>
          <a:xfrm>
            <a:off x="480291" y="5292436"/>
            <a:ext cx="9578109" cy="148052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1"/>
                </a:solidFill>
              </a:rPr>
              <a:t>SOSIAALIHUOLLON ASIAKKUUS JATKUU, ASIAKKUUSASIAKIRJAN PÄIVITTÄMINEN, TYÖNTEKIJÄ, PALVELUYKSIKKÖTIETO ON ASIAKIRJAKOHTAINEN, PERHEKUNTOUTUSYKSIKÖN TUNNUS SIELLÄ SYNTYNEISIIN ASIAKIRJOIHIN, ASIAKASKERTOMUSMERKINNÄT, vrt. ASIAKASSUUNNITELMAT LS-YKSIKKÖ</a:t>
            </a:r>
          </a:p>
        </p:txBody>
      </p:sp>
      <p:sp>
        <p:nvSpPr>
          <p:cNvPr id="6" name="Tekstiruutu 5"/>
          <p:cNvSpPr txBox="1"/>
          <p:nvPr/>
        </p:nvSpPr>
        <p:spPr>
          <a:xfrm>
            <a:off x="480292" y="1468582"/>
            <a:ext cx="3075708" cy="461665"/>
          </a:xfrm>
          <a:prstGeom prst="rect">
            <a:avLst/>
          </a:prstGeom>
          <a:noFill/>
        </p:spPr>
        <p:txBody>
          <a:bodyPr wrap="square" rtlCol="0">
            <a:spAutoFit/>
          </a:bodyPr>
          <a:lstStyle/>
          <a:p>
            <a:r>
              <a:rPr lang="fi-FI" sz="2400" dirty="0"/>
              <a:t>KONTEKSTITIETOINA:</a:t>
            </a:r>
          </a:p>
        </p:txBody>
      </p:sp>
      <p:sp>
        <p:nvSpPr>
          <p:cNvPr id="9" name="Taitettu kulma 8"/>
          <p:cNvSpPr/>
          <p:nvPr/>
        </p:nvSpPr>
        <p:spPr>
          <a:xfrm>
            <a:off x="655782" y="1838037"/>
            <a:ext cx="2770909" cy="2327564"/>
          </a:xfrm>
          <a:prstGeom prst="foldedCorner">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a:solidFill>
                  <a:schemeClr val="tx1"/>
                </a:solidFill>
              </a:rPr>
              <a:t>PALVELUTEHTÄVÄ:</a:t>
            </a:r>
          </a:p>
          <a:p>
            <a:r>
              <a:rPr lang="fi-FI" dirty="0">
                <a:solidFill>
                  <a:schemeClr val="tx1"/>
                </a:solidFill>
              </a:rPr>
              <a:t>LASTENSUOJELUN ASIA Appelsiini, TUNNUS 300</a:t>
            </a:r>
          </a:p>
        </p:txBody>
      </p:sp>
      <p:sp>
        <p:nvSpPr>
          <p:cNvPr id="10" name="Ellipsi 9"/>
          <p:cNvSpPr/>
          <p:nvPr/>
        </p:nvSpPr>
        <p:spPr>
          <a:xfrm>
            <a:off x="341745" y="4248880"/>
            <a:ext cx="4174837" cy="123752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PERHEKUNTOUTUS, PALVELUN TOTEUTTAMINEN, TOTEUTTAMISSUUNNITELMA</a:t>
            </a:r>
          </a:p>
        </p:txBody>
      </p:sp>
      <p:sp>
        <p:nvSpPr>
          <p:cNvPr id="11" name="Kuusikulmio 10"/>
          <p:cNvSpPr/>
          <p:nvPr/>
        </p:nvSpPr>
        <p:spPr>
          <a:xfrm>
            <a:off x="3630693" y="751259"/>
            <a:ext cx="3656798" cy="3860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ASIA JA ASIAKKUUS LASTENSUOJELUN YKSIKÖSSÄ ALKAA: </a:t>
            </a:r>
          </a:p>
          <a:p>
            <a:pPr algn="ctr"/>
            <a:r>
              <a:rPr lang="fi-FI" dirty="0">
                <a:solidFill>
                  <a:schemeClr val="tx1"/>
                </a:solidFill>
              </a:rPr>
              <a:t>+</a:t>
            </a:r>
          </a:p>
          <a:p>
            <a:pPr algn="ctr"/>
            <a:r>
              <a:rPr lang="fi-FI" dirty="0">
                <a:solidFill>
                  <a:schemeClr val="tx1"/>
                </a:solidFill>
              </a:rPr>
              <a:t>TYÖNTEKIJÄ LASTENSUOJELUN YKSIKÖSSÄ</a:t>
            </a:r>
          </a:p>
          <a:p>
            <a:pPr algn="ctr"/>
            <a:endParaRPr lang="fi-FI" dirty="0">
              <a:solidFill>
                <a:schemeClr val="tx1"/>
              </a:solidFill>
            </a:endParaRPr>
          </a:p>
          <a:p>
            <a:pPr algn="ctr"/>
            <a:endParaRPr lang="fi-FI" dirty="0"/>
          </a:p>
        </p:txBody>
      </p:sp>
      <p:sp>
        <p:nvSpPr>
          <p:cNvPr id="12" name="Alanuoli 11"/>
          <p:cNvSpPr/>
          <p:nvPr/>
        </p:nvSpPr>
        <p:spPr>
          <a:xfrm>
            <a:off x="5166740" y="3358623"/>
            <a:ext cx="563419" cy="628073"/>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p:cNvSpPr txBox="1"/>
          <p:nvPr/>
        </p:nvSpPr>
        <p:spPr>
          <a:xfrm>
            <a:off x="4756729" y="4932172"/>
            <a:ext cx="4544290" cy="369332"/>
          </a:xfrm>
          <a:prstGeom prst="rect">
            <a:avLst/>
          </a:prstGeom>
          <a:solidFill>
            <a:srgbClr val="00B050"/>
          </a:solidFill>
        </p:spPr>
        <p:txBody>
          <a:bodyPr wrap="square" rtlCol="0">
            <a:spAutoFit/>
          </a:bodyPr>
          <a:lstStyle/>
          <a:p>
            <a:r>
              <a:rPr lang="fi-FI" dirty="0"/>
              <a:t>SOSIAALIPALVELU: PERHEKUNTOUTUS</a:t>
            </a:r>
          </a:p>
        </p:txBody>
      </p:sp>
      <p:sp>
        <p:nvSpPr>
          <p:cNvPr id="2" name="Tekstiruutu 1"/>
          <p:cNvSpPr txBox="1"/>
          <p:nvPr/>
        </p:nvSpPr>
        <p:spPr>
          <a:xfrm>
            <a:off x="4756729" y="3986696"/>
            <a:ext cx="1504923" cy="646331"/>
          </a:xfrm>
          <a:prstGeom prst="rect">
            <a:avLst/>
          </a:prstGeom>
          <a:noFill/>
        </p:spPr>
        <p:txBody>
          <a:bodyPr wrap="square" rtlCol="0">
            <a:spAutoFit/>
          </a:bodyPr>
          <a:lstStyle/>
          <a:p>
            <a:r>
              <a:rPr lang="fi-FI" dirty="0"/>
              <a:t>ASIAYHTEYS ON</a:t>
            </a:r>
          </a:p>
        </p:txBody>
      </p:sp>
      <p:sp>
        <p:nvSpPr>
          <p:cNvPr id="15" name="Pyöristetty suorakulmio 14"/>
          <p:cNvSpPr/>
          <p:nvPr/>
        </p:nvSpPr>
        <p:spPr>
          <a:xfrm>
            <a:off x="7527638" y="772227"/>
            <a:ext cx="2031999" cy="38608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ASIA Appelsiini TUNNUS 300 ASIAKKUUS </a:t>
            </a:r>
            <a:r>
              <a:rPr lang="fi-FI" b="1" dirty="0">
                <a:solidFill>
                  <a:schemeClr val="tx1"/>
                </a:solidFill>
              </a:rPr>
              <a:t>PERHEKUNTOUTUSYKSIKÖSSÄ</a:t>
            </a:r>
          </a:p>
          <a:p>
            <a:pPr algn="ctr"/>
            <a:r>
              <a:rPr lang="fi-FI" dirty="0">
                <a:solidFill>
                  <a:schemeClr val="tx1"/>
                </a:solidFill>
              </a:rPr>
              <a:t>+</a:t>
            </a:r>
          </a:p>
          <a:p>
            <a:pPr algn="ctr"/>
            <a:r>
              <a:rPr lang="fi-FI" dirty="0">
                <a:solidFill>
                  <a:schemeClr val="tx1"/>
                </a:solidFill>
              </a:rPr>
              <a:t>TYÖNTEKIJÄ </a:t>
            </a:r>
            <a:r>
              <a:rPr lang="fi-FI" b="1" dirty="0">
                <a:solidFill>
                  <a:schemeClr val="tx1"/>
                </a:solidFill>
              </a:rPr>
              <a:t>PERHEKUNTOUTUSYKSIKÖSSÄ</a:t>
            </a:r>
            <a:r>
              <a:rPr lang="fi-FI" dirty="0">
                <a:solidFill>
                  <a:schemeClr val="tx1"/>
                </a:solidFill>
              </a:rPr>
              <a:t> =</a:t>
            </a:r>
          </a:p>
          <a:p>
            <a:pPr algn="ctr"/>
            <a:r>
              <a:rPr lang="fi-FI" b="1" dirty="0">
                <a:solidFill>
                  <a:schemeClr val="tx1"/>
                </a:solidFill>
              </a:rPr>
              <a:t>ASIAYHTEYS ON</a:t>
            </a:r>
          </a:p>
        </p:txBody>
      </p:sp>
      <p:sp>
        <p:nvSpPr>
          <p:cNvPr id="3" name="Tekstiruutu 2"/>
          <p:cNvSpPr txBox="1"/>
          <p:nvPr/>
        </p:nvSpPr>
        <p:spPr>
          <a:xfrm>
            <a:off x="10196946" y="6211669"/>
            <a:ext cx="1865745" cy="646331"/>
          </a:xfrm>
          <a:prstGeom prst="rect">
            <a:avLst/>
          </a:prstGeom>
          <a:noFill/>
        </p:spPr>
        <p:txBody>
          <a:bodyPr wrap="square" rtlCol="0">
            <a:spAutoFit/>
          </a:bodyPr>
          <a:lstStyle/>
          <a:p>
            <a:r>
              <a:rPr lang="fi-FI" dirty="0"/>
              <a:t>Mirka Matilainen</a:t>
            </a:r>
          </a:p>
        </p:txBody>
      </p:sp>
    </p:spTree>
    <p:extLst>
      <p:ext uri="{BB962C8B-B14F-4D97-AF65-F5344CB8AC3E}">
        <p14:creationId xmlns:p14="http://schemas.microsoft.com/office/powerpoint/2010/main" val="1445348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a:solidFill>
                  <a:srgbClr val="42B051">
                    <a:lumMod val="50000"/>
                  </a:srgbClr>
                </a:solidFill>
              </a:rPr>
              <a:t>SOSIAALIALAN TIEDONHALLINNAN SANASTO 1.</a:t>
            </a:r>
            <a:endParaRPr lang="fi-FI" dirty="0"/>
          </a:p>
        </p:txBody>
      </p:sp>
      <p:sp>
        <p:nvSpPr>
          <p:cNvPr id="3" name="Sisällön paikkamerkki 2"/>
          <p:cNvSpPr>
            <a:spLocks noGrp="1"/>
          </p:cNvSpPr>
          <p:nvPr>
            <p:ph idx="1"/>
          </p:nvPr>
        </p:nvSpPr>
        <p:spPr/>
        <p:txBody>
          <a:bodyPr/>
          <a:lstStyle/>
          <a:p>
            <a:r>
              <a:rPr lang="fi-FI" dirty="0"/>
              <a:t>Perhekuntoutus: </a:t>
            </a:r>
          </a:p>
          <a:p>
            <a:pPr marL="0" indent="0">
              <a:buNone/>
            </a:pPr>
            <a:r>
              <a:rPr lang="fi-FI" dirty="0"/>
              <a:t>	perhekuntoutus on sosiaalipalvelu, jossa lastensuojelun asiakkaalle ja hänen 	perheelleen annetaan tehostettua tukea </a:t>
            </a:r>
            <a:r>
              <a:rPr lang="fi-FI" b="1" dirty="0"/>
              <a:t>lastensuojelulaitoksessa </a:t>
            </a:r>
            <a:r>
              <a:rPr lang="fi-FI" dirty="0"/>
              <a:t>	perheenjäsenten sosiaalisen toimintakyvyn vahvistamiseksi, syrjäytymisen 	torjumiseksi ja osallisuuden edistämiseksi. Perhekuntoutus on lastensuojelun 	avohuollon tukitoimi, jolla pyritään mahdollistamaan lapsen tai nuoren 	asuminen kotona.</a:t>
            </a:r>
          </a:p>
          <a:p>
            <a:pPr marL="0" indent="0">
              <a:buNone/>
            </a:pPr>
            <a:r>
              <a:rPr lang="fi-FI" dirty="0"/>
              <a:t> 	Käsitekaavio: Ympärivuorokautisen hoidon tai huolenpidon tarpeeseen 	vastaavat sosiaalipalvelut (83)</a:t>
            </a:r>
          </a:p>
        </p:txBody>
      </p:sp>
      <p:sp>
        <p:nvSpPr>
          <p:cNvPr id="4" name="Tekstiruutu 3"/>
          <p:cNvSpPr txBox="1"/>
          <p:nvPr/>
        </p:nvSpPr>
        <p:spPr>
          <a:xfrm>
            <a:off x="9910618" y="6211669"/>
            <a:ext cx="2105891" cy="646331"/>
          </a:xfrm>
          <a:prstGeom prst="rect">
            <a:avLst/>
          </a:prstGeom>
          <a:noFill/>
        </p:spPr>
        <p:txBody>
          <a:bodyPr wrap="square" rtlCol="0">
            <a:spAutoFit/>
          </a:bodyPr>
          <a:lstStyle/>
          <a:p>
            <a:r>
              <a:rPr lang="fi-FI" dirty="0"/>
              <a:t>Mirka </a:t>
            </a:r>
          </a:p>
          <a:p>
            <a:r>
              <a:rPr lang="fi-FI" dirty="0"/>
              <a:t>Matilainen</a:t>
            </a:r>
          </a:p>
        </p:txBody>
      </p:sp>
    </p:spTree>
    <p:extLst>
      <p:ext uri="{BB962C8B-B14F-4D97-AF65-F5344CB8AC3E}">
        <p14:creationId xmlns:p14="http://schemas.microsoft.com/office/powerpoint/2010/main" val="2175301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800" dirty="0">
                <a:solidFill>
                  <a:schemeClr val="accent5">
                    <a:lumMod val="50000"/>
                  </a:schemeClr>
                </a:solidFill>
              </a:rPr>
              <a:t>SOSIAALIALAN TIEDONHALLINNAN SANASTO 2.</a:t>
            </a:r>
          </a:p>
        </p:txBody>
      </p:sp>
      <p:sp>
        <p:nvSpPr>
          <p:cNvPr id="3" name="Sisällön paikkamerkki 2"/>
          <p:cNvSpPr>
            <a:spLocks noGrp="1"/>
          </p:cNvSpPr>
          <p:nvPr>
            <p:ph idx="1"/>
          </p:nvPr>
        </p:nvSpPr>
        <p:spPr/>
        <p:txBody>
          <a:bodyPr>
            <a:normAutofit lnSpcReduction="10000"/>
          </a:bodyPr>
          <a:lstStyle/>
          <a:p>
            <a:r>
              <a:rPr lang="fi-FI" dirty="0"/>
              <a:t>Tehostettu perhetyö </a:t>
            </a:r>
          </a:p>
          <a:p>
            <a:pPr marL="0" indent="0">
              <a:buNone/>
            </a:pPr>
            <a:r>
              <a:rPr lang="fi-FI" dirty="0"/>
              <a:t>	kotiin annettava sosiaalipalvelu, jossa lastensuojelun asiakasta ja hänen 	perhettään tuetaan intensiivisesti kriisitilanteessa, jossa perhe tarvitsee 	erityistä tukea ja ohjausta hyvinvointinsa ja keskinäisen vuorovaikutuksensa 	parantamiseksi sekä lapsen tai nuoren kehityksen turvaamiseksi. Tehostettu 	perhetyö on lastensuojelun avohuollon tukitoimi, jolla pyritään esimerkiksi 	välttämään lapsen kiireellinen sijoitus tai huostaanotto. Tehostetulla 	perhetyöllä voidaan myös tukea perhettä esimerkiksi kiireellisen sijoituksen 	päätyttyä. </a:t>
            </a:r>
            <a:r>
              <a:rPr lang="fi-FI" b="1" dirty="0"/>
              <a:t>Perhe voidaan velvoittaa osallistumaan tehostettuun 	perhetyöhön. </a:t>
            </a:r>
            <a:r>
              <a:rPr lang="fi-FI" dirty="0"/>
              <a:t>Tehostettu perhetyö eroaa sisällöltään lapsiperheiden 	palveluissa annettavasta perhetyöstä. </a:t>
            </a:r>
          </a:p>
          <a:p>
            <a:pPr marL="0" indent="0">
              <a:buNone/>
            </a:pPr>
            <a:r>
              <a:rPr lang="fi-FI" dirty="0"/>
              <a:t>	Käsitekaavio: Sosiaalista hyvinvointia ja elämänhallintaa edistävät 	sosiaalipalvelut (58)</a:t>
            </a:r>
          </a:p>
        </p:txBody>
      </p:sp>
      <p:sp>
        <p:nvSpPr>
          <p:cNvPr id="4" name="Tekstiruutu 3"/>
          <p:cNvSpPr txBox="1"/>
          <p:nvPr/>
        </p:nvSpPr>
        <p:spPr>
          <a:xfrm>
            <a:off x="10160000" y="6235326"/>
            <a:ext cx="1930400" cy="923330"/>
          </a:xfrm>
          <a:prstGeom prst="rect">
            <a:avLst/>
          </a:prstGeom>
          <a:noFill/>
        </p:spPr>
        <p:txBody>
          <a:bodyPr wrap="square" rtlCol="0">
            <a:spAutoFit/>
          </a:bodyPr>
          <a:lstStyle/>
          <a:p>
            <a:r>
              <a:rPr lang="fi-FI" dirty="0"/>
              <a:t>Mirka </a:t>
            </a:r>
          </a:p>
          <a:p>
            <a:r>
              <a:rPr lang="fi-FI" dirty="0"/>
              <a:t>Matilainen</a:t>
            </a:r>
          </a:p>
          <a:p>
            <a:endParaRPr lang="fi-FI" dirty="0"/>
          </a:p>
        </p:txBody>
      </p:sp>
    </p:spTree>
    <p:extLst>
      <p:ext uri="{BB962C8B-B14F-4D97-AF65-F5344CB8AC3E}">
        <p14:creationId xmlns:p14="http://schemas.microsoft.com/office/powerpoint/2010/main" val="991111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3722255" y="230908"/>
            <a:ext cx="4091709" cy="830997"/>
          </a:xfrm>
          <a:prstGeom prst="rect">
            <a:avLst/>
          </a:prstGeom>
          <a:noFill/>
          <a:ln>
            <a:solidFill>
              <a:srgbClr val="00B050"/>
            </a:solidFill>
          </a:ln>
        </p:spPr>
        <p:txBody>
          <a:bodyPr wrap="square" rtlCol="0">
            <a:spAutoFit/>
          </a:bodyPr>
          <a:lstStyle/>
          <a:p>
            <a:r>
              <a:rPr lang="fi-FI" dirty="0"/>
              <a:t>		</a:t>
            </a:r>
            <a:r>
              <a:rPr lang="fi-FI" sz="2400" dirty="0"/>
              <a:t>ASIAN VAIHEET 10 vaih</a:t>
            </a:r>
            <a:r>
              <a:rPr lang="fi-FI" sz="2000" dirty="0"/>
              <a:t>toehto Z</a:t>
            </a:r>
          </a:p>
        </p:txBody>
      </p:sp>
      <p:sp>
        <p:nvSpPr>
          <p:cNvPr id="5" name="Nuoli oikealle 4"/>
          <p:cNvSpPr/>
          <p:nvPr/>
        </p:nvSpPr>
        <p:spPr>
          <a:xfrm>
            <a:off x="480291" y="5292436"/>
            <a:ext cx="9578109" cy="148052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ASIAKKUUSASIAKIRJAAN UUSI ASIAKKUUS LASTENSUOJELU, TYÖNTEKIJÄ, PALVELUYKSIKKÖTIETO ON ASIAKIRJAKOHTAINEN, SIJAISHUOLTOPAIKAN TUNNUS SIELLÄ SYNTYNEISIIN ASIAKIRJOIHIN, vrt. ASIAKASSUUNNITELMAT </a:t>
            </a:r>
          </a:p>
        </p:txBody>
      </p:sp>
      <p:sp>
        <p:nvSpPr>
          <p:cNvPr id="9" name="Taitettu kulma 8"/>
          <p:cNvSpPr/>
          <p:nvPr/>
        </p:nvSpPr>
        <p:spPr>
          <a:xfrm>
            <a:off x="242353" y="341745"/>
            <a:ext cx="2770909" cy="2456873"/>
          </a:xfrm>
          <a:prstGeom prst="foldedCorner">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a:solidFill>
                  <a:schemeClr val="tx1"/>
                </a:solidFill>
              </a:rPr>
              <a:t>PALVELUTEHTÄVÄ:</a:t>
            </a:r>
          </a:p>
          <a:p>
            <a:r>
              <a:rPr lang="fi-FI">
                <a:solidFill>
                  <a:schemeClr val="tx1"/>
                </a:solidFill>
              </a:rPr>
              <a:t>Lapsiperheiden </a:t>
            </a:r>
            <a:r>
              <a:rPr lang="fi-FI" dirty="0">
                <a:solidFill>
                  <a:schemeClr val="tx1"/>
                </a:solidFill>
              </a:rPr>
              <a:t>ASIA Appelsiini, TUNNUS 300, arvioitava, päätetäänkö tämä asia, vai jatkuu SOSIAALIHUOLLON ASIANA</a:t>
            </a:r>
          </a:p>
        </p:txBody>
      </p:sp>
      <p:sp>
        <p:nvSpPr>
          <p:cNvPr id="10" name="Ellipsi 9"/>
          <p:cNvSpPr/>
          <p:nvPr/>
        </p:nvSpPr>
        <p:spPr>
          <a:xfrm>
            <a:off x="341745" y="4248880"/>
            <a:ext cx="4174837" cy="123752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KIIREELLINEN SIJOITUS, PALVELUN JÄRJESTÄMINEN</a:t>
            </a:r>
          </a:p>
        </p:txBody>
      </p:sp>
      <p:sp>
        <p:nvSpPr>
          <p:cNvPr id="11" name="Kuusikulmio 10"/>
          <p:cNvSpPr/>
          <p:nvPr/>
        </p:nvSpPr>
        <p:spPr>
          <a:xfrm>
            <a:off x="3620050" y="1101932"/>
            <a:ext cx="3656798" cy="406214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ASIA </a:t>
            </a:r>
            <a:r>
              <a:rPr lang="fi-FI" dirty="0" err="1">
                <a:solidFill>
                  <a:schemeClr val="tx1"/>
                </a:solidFill>
              </a:rPr>
              <a:t>Kiwi</a:t>
            </a:r>
            <a:r>
              <a:rPr lang="fi-FI" dirty="0">
                <a:solidFill>
                  <a:schemeClr val="tx1"/>
                </a:solidFill>
              </a:rPr>
              <a:t> JA ASIAKKUUS LASTENSUOJELUN YKSIKÖSSÄ ALKAA: </a:t>
            </a:r>
          </a:p>
          <a:p>
            <a:pPr algn="ctr"/>
            <a:r>
              <a:rPr lang="fi-FI" dirty="0">
                <a:solidFill>
                  <a:schemeClr val="tx1"/>
                </a:solidFill>
              </a:rPr>
              <a:t>+</a:t>
            </a:r>
          </a:p>
          <a:p>
            <a:pPr algn="ctr"/>
            <a:r>
              <a:rPr lang="fi-FI" dirty="0">
                <a:solidFill>
                  <a:schemeClr val="tx1"/>
                </a:solidFill>
              </a:rPr>
              <a:t>TYÖNTEKIJÄ LASTENSUOJELUN YKSIKÖSSÄ</a:t>
            </a:r>
          </a:p>
          <a:p>
            <a:pPr algn="ctr"/>
            <a:endParaRPr lang="fi-FI" dirty="0">
              <a:solidFill>
                <a:schemeClr val="tx1"/>
              </a:solidFill>
            </a:endParaRPr>
          </a:p>
          <a:p>
            <a:pPr algn="ctr"/>
            <a:endParaRPr lang="fi-FI" dirty="0"/>
          </a:p>
        </p:txBody>
      </p:sp>
      <p:sp>
        <p:nvSpPr>
          <p:cNvPr id="12" name="Alanuoli 11"/>
          <p:cNvSpPr/>
          <p:nvPr/>
        </p:nvSpPr>
        <p:spPr>
          <a:xfrm>
            <a:off x="5166739" y="4027055"/>
            <a:ext cx="563419" cy="329373"/>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p:cNvSpPr txBox="1"/>
          <p:nvPr/>
        </p:nvSpPr>
        <p:spPr>
          <a:xfrm>
            <a:off x="4756729" y="5164072"/>
            <a:ext cx="4544290" cy="369332"/>
          </a:xfrm>
          <a:prstGeom prst="rect">
            <a:avLst/>
          </a:prstGeom>
          <a:solidFill>
            <a:srgbClr val="00B050"/>
          </a:solidFill>
        </p:spPr>
        <p:txBody>
          <a:bodyPr wrap="square" rtlCol="0">
            <a:spAutoFit/>
          </a:bodyPr>
          <a:lstStyle/>
          <a:p>
            <a:r>
              <a:rPr lang="fi-FI" dirty="0"/>
              <a:t>SOSIAALIPALVELU: LAITOSPALVELU</a:t>
            </a:r>
          </a:p>
        </p:txBody>
      </p:sp>
      <p:sp>
        <p:nvSpPr>
          <p:cNvPr id="2" name="Tekstiruutu 1"/>
          <p:cNvSpPr txBox="1"/>
          <p:nvPr/>
        </p:nvSpPr>
        <p:spPr>
          <a:xfrm>
            <a:off x="4767372" y="4356428"/>
            <a:ext cx="1504923" cy="646331"/>
          </a:xfrm>
          <a:prstGeom prst="rect">
            <a:avLst/>
          </a:prstGeom>
          <a:noFill/>
        </p:spPr>
        <p:txBody>
          <a:bodyPr wrap="square" rtlCol="0">
            <a:spAutoFit/>
          </a:bodyPr>
          <a:lstStyle/>
          <a:p>
            <a:r>
              <a:rPr lang="fi-FI" dirty="0"/>
              <a:t>ASIAYHTEYS ON</a:t>
            </a:r>
          </a:p>
        </p:txBody>
      </p:sp>
      <p:sp>
        <p:nvSpPr>
          <p:cNvPr id="15" name="Pyöristetty suorakulmio 14"/>
          <p:cNvSpPr/>
          <p:nvPr/>
        </p:nvSpPr>
        <p:spPr>
          <a:xfrm>
            <a:off x="7527638" y="1101932"/>
            <a:ext cx="2115126" cy="3860800"/>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ASIA </a:t>
            </a:r>
            <a:r>
              <a:rPr lang="fi-FI" dirty="0" err="1">
                <a:solidFill>
                  <a:schemeClr val="tx1"/>
                </a:solidFill>
              </a:rPr>
              <a:t>Kiwi</a:t>
            </a:r>
            <a:r>
              <a:rPr lang="fi-FI" dirty="0">
                <a:solidFill>
                  <a:schemeClr val="tx1"/>
                </a:solidFill>
              </a:rPr>
              <a:t> TUNNUS 400 ASIAKKUUS </a:t>
            </a:r>
            <a:r>
              <a:rPr lang="fi-FI" b="1" dirty="0">
                <a:solidFill>
                  <a:schemeClr val="tx1"/>
                </a:solidFill>
              </a:rPr>
              <a:t>SIJAISHUOLLONYKSIKÖSSÄ</a:t>
            </a:r>
          </a:p>
          <a:p>
            <a:pPr algn="ctr"/>
            <a:r>
              <a:rPr lang="fi-FI" dirty="0">
                <a:solidFill>
                  <a:schemeClr val="tx1"/>
                </a:solidFill>
              </a:rPr>
              <a:t>+</a:t>
            </a:r>
          </a:p>
          <a:p>
            <a:pPr algn="ctr"/>
            <a:r>
              <a:rPr lang="fi-FI" dirty="0">
                <a:solidFill>
                  <a:schemeClr val="tx1"/>
                </a:solidFill>
              </a:rPr>
              <a:t>TYÖNTEKIJÄ </a:t>
            </a:r>
            <a:r>
              <a:rPr lang="fi-FI" b="1" dirty="0">
                <a:solidFill>
                  <a:schemeClr val="tx1"/>
                </a:solidFill>
              </a:rPr>
              <a:t>SIJAISHUOLLONYKSIKÖSSÄ</a:t>
            </a:r>
          </a:p>
          <a:p>
            <a:pPr algn="ctr"/>
            <a:r>
              <a:rPr lang="fi-FI" dirty="0">
                <a:solidFill>
                  <a:schemeClr val="tx1"/>
                </a:solidFill>
              </a:rPr>
              <a:t> =</a:t>
            </a:r>
          </a:p>
          <a:p>
            <a:pPr algn="ctr"/>
            <a:r>
              <a:rPr lang="fi-FI" b="1" dirty="0">
                <a:solidFill>
                  <a:schemeClr val="tx1"/>
                </a:solidFill>
              </a:rPr>
              <a:t>ASIAYHTEYS ON</a:t>
            </a:r>
          </a:p>
        </p:txBody>
      </p:sp>
      <p:sp>
        <p:nvSpPr>
          <p:cNvPr id="3" name="Nuoli oikealle 2"/>
          <p:cNvSpPr/>
          <p:nvPr/>
        </p:nvSpPr>
        <p:spPr>
          <a:xfrm>
            <a:off x="83127" y="2798618"/>
            <a:ext cx="3639128" cy="13208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accent5">
                    <a:lumMod val="50000"/>
                  </a:schemeClr>
                </a:solidFill>
              </a:rPr>
              <a:t>UUSI LS-ILM. UUSI ASIA </a:t>
            </a:r>
            <a:r>
              <a:rPr lang="fi-FI" sz="1600" dirty="0" err="1">
                <a:solidFill>
                  <a:schemeClr val="accent5">
                    <a:lumMod val="50000"/>
                  </a:schemeClr>
                </a:solidFill>
              </a:rPr>
              <a:t>Kiwi</a:t>
            </a:r>
            <a:r>
              <a:rPr lang="fi-FI" sz="1600" dirty="0">
                <a:solidFill>
                  <a:schemeClr val="accent5">
                    <a:lumMod val="50000"/>
                  </a:schemeClr>
                </a:solidFill>
              </a:rPr>
              <a:t>, TUNNUS 400 </a:t>
            </a:r>
          </a:p>
        </p:txBody>
      </p:sp>
    </p:spTree>
    <p:extLst>
      <p:ext uri="{BB962C8B-B14F-4D97-AF65-F5344CB8AC3E}">
        <p14:creationId xmlns:p14="http://schemas.microsoft.com/office/powerpoint/2010/main" val="1174121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solidFill>
                  <a:schemeClr val="accent5">
                    <a:lumMod val="50000"/>
                  </a:schemeClr>
                </a:solidFill>
              </a:rPr>
              <a:t>KOOSTE ASIAKKUUKSISTA</a:t>
            </a:r>
          </a:p>
        </p:txBody>
      </p:sp>
      <p:sp>
        <p:nvSpPr>
          <p:cNvPr id="4" name="Nuoli oikealle 3"/>
          <p:cNvSpPr/>
          <p:nvPr/>
        </p:nvSpPr>
        <p:spPr>
          <a:xfrm>
            <a:off x="572655" y="5237018"/>
            <a:ext cx="11286836" cy="1403927"/>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1.1.2020 SOSIAALIHUOLLON ASIAKKUUS ALKAA VIREILLETULOSTA</a:t>
            </a:r>
          </a:p>
        </p:txBody>
      </p:sp>
      <p:sp>
        <p:nvSpPr>
          <p:cNvPr id="5" name="Nuoli oikealle 4"/>
          <p:cNvSpPr/>
          <p:nvPr/>
        </p:nvSpPr>
        <p:spPr>
          <a:xfrm>
            <a:off x="572655" y="2576945"/>
            <a:ext cx="5144653" cy="2503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1.1.2020 LAPSIPERHEIDEN PALVELUJEN ASIA JA </a:t>
            </a:r>
            <a:r>
              <a:rPr lang="fi-FI">
                <a:solidFill>
                  <a:schemeClr val="tx1"/>
                </a:solidFill>
              </a:rPr>
              <a:t>ASIAKKUUS ALKAVAT </a:t>
            </a:r>
            <a:r>
              <a:rPr lang="fi-FI" dirty="0">
                <a:solidFill>
                  <a:schemeClr val="tx1"/>
                </a:solidFill>
              </a:rPr>
              <a:t>VIREILLETULOSTA. PÄÄTTYVÄT 19.9.2020.</a:t>
            </a:r>
          </a:p>
        </p:txBody>
      </p:sp>
      <p:sp>
        <p:nvSpPr>
          <p:cNvPr id="6" name="Nuoli oikealle 5"/>
          <p:cNvSpPr/>
          <p:nvPr/>
        </p:nvSpPr>
        <p:spPr>
          <a:xfrm>
            <a:off x="5902037" y="2355273"/>
            <a:ext cx="5588000" cy="2881745"/>
          </a:xfrm>
          <a:prstGeom prst="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20.9.2020 LS-ILMOITUS ALOITTAA LASTENSUOJELUN ASIAN JA ASIAKKUUDEN, LASTENSUOJELUN PALVELUT JÄRJESTETÄÄN KIIREELLISESTI</a:t>
            </a:r>
          </a:p>
        </p:txBody>
      </p:sp>
      <p:sp>
        <p:nvSpPr>
          <p:cNvPr id="3" name="Tekstiruutu 2"/>
          <p:cNvSpPr txBox="1"/>
          <p:nvPr/>
        </p:nvSpPr>
        <p:spPr>
          <a:xfrm>
            <a:off x="9578109" y="369455"/>
            <a:ext cx="2281382" cy="646331"/>
          </a:xfrm>
          <a:prstGeom prst="rect">
            <a:avLst/>
          </a:prstGeom>
          <a:noFill/>
        </p:spPr>
        <p:txBody>
          <a:bodyPr wrap="square" rtlCol="0">
            <a:spAutoFit/>
          </a:bodyPr>
          <a:lstStyle/>
          <a:p>
            <a:r>
              <a:rPr lang="fi-FI" dirty="0"/>
              <a:t>Mirka Matilainen</a:t>
            </a:r>
          </a:p>
          <a:p>
            <a:endParaRPr lang="fi-FI" dirty="0"/>
          </a:p>
        </p:txBody>
      </p:sp>
    </p:spTree>
    <p:extLst>
      <p:ext uri="{BB962C8B-B14F-4D97-AF65-F5344CB8AC3E}">
        <p14:creationId xmlns:p14="http://schemas.microsoft.com/office/powerpoint/2010/main" val="279225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accent6">
                    <a:lumMod val="50000"/>
                  </a:schemeClr>
                </a:solidFill>
              </a:rPr>
              <a:t>SOSIAALIHUOLLON ASIAKASTIEDON ARKISTO YHTENÄISTÄÄ KANSALLISESTI</a:t>
            </a:r>
          </a:p>
        </p:txBody>
      </p:sp>
      <p:sp>
        <p:nvSpPr>
          <p:cNvPr id="3" name="Sisällön paikkamerkki 2"/>
          <p:cNvSpPr>
            <a:spLocks noGrp="1"/>
          </p:cNvSpPr>
          <p:nvPr>
            <p:ph idx="1"/>
          </p:nvPr>
        </p:nvSpPr>
        <p:spPr/>
        <p:txBody>
          <a:bodyPr/>
          <a:lstStyle/>
          <a:p>
            <a:r>
              <a:rPr lang="fi-FI" dirty="0"/>
              <a:t>Sosiaalihuollon palvelutehtävät ja sosiaalipalvelut</a:t>
            </a:r>
          </a:p>
          <a:p>
            <a:r>
              <a:rPr lang="fi-FI" dirty="0"/>
              <a:t>Sosiaalihuollon palveluprosessit</a:t>
            </a:r>
          </a:p>
          <a:p>
            <a:r>
              <a:rPr lang="fi-FI" dirty="0"/>
              <a:t>Asiakasasiakirjat</a:t>
            </a:r>
          </a:p>
          <a:p>
            <a:r>
              <a:rPr lang="fi-FI" dirty="0"/>
              <a:t>Sanaston -&gt; Sosiaalialan tiedonhallinnan sanasto</a:t>
            </a:r>
          </a:p>
          <a:p>
            <a:r>
              <a:rPr lang="fi-FI" dirty="0"/>
              <a:t>Käyttöoikeudet asiakastietoihin</a:t>
            </a:r>
          </a:p>
          <a:p>
            <a:pPr marL="0" indent="0">
              <a:buNone/>
            </a:pPr>
            <a:endParaRPr lang="fi-FI" dirty="0"/>
          </a:p>
          <a:p>
            <a:endParaRPr lang="fi-FI" dirty="0"/>
          </a:p>
        </p:txBody>
      </p:sp>
      <p:sp>
        <p:nvSpPr>
          <p:cNvPr id="4" name="Tekstiruutu 3"/>
          <p:cNvSpPr txBox="1"/>
          <p:nvPr/>
        </p:nvSpPr>
        <p:spPr>
          <a:xfrm>
            <a:off x="10233891" y="6211669"/>
            <a:ext cx="1828800" cy="646331"/>
          </a:xfrm>
          <a:prstGeom prst="rect">
            <a:avLst/>
          </a:prstGeom>
          <a:noFill/>
        </p:spPr>
        <p:txBody>
          <a:bodyPr wrap="square" rtlCol="0">
            <a:spAutoFit/>
          </a:bodyPr>
          <a:lstStyle/>
          <a:p>
            <a:r>
              <a:rPr lang="fi-FI" dirty="0"/>
              <a:t>Mirka Matilainen</a:t>
            </a:r>
          </a:p>
        </p:txBody>
      </p:sp>
    </p:spTree>
    <p:extLst>
      <p:ext uri="{BB962C8B-B14F-4D97-AF65-F5344CB8AC3E}">
        <p14:creationId xmlns:p14="http://schemas.microsoft.com/office/powerpoint/2010/main" val="2046226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solidFill>
                  <a:schemeClr val="accent5">
                    <a:lumMod val="50000"/>
                  </a:schemeClr>
                </a:solidFill>
              </a:rPr>
              <a:t>YHTEINEN ASIA LYHYESTI 1.</a:t>
            </a:r>
            <a:endParaRPr lang="fi-FI" sz="3200" dirty="0"/>
          </a:p>
        </p:txBody>
      </p:sp>
      <p:sp>
        <p:nvSpPr>
          <p:cNvPr id="3" name="Sisällön paikkamerkki 2"/>
          <p:cNvSpPr>
            <a:spLocks noGrp="1"/>
          </p:cNvSpPr>
          <p:nvPr>
            <p:ph idx="1"/>
          </p:nvPr>
        </p:nvSpPr>
        <p:spPr/>
        <p:txBody>
          <a:bodyPr>
            <a:normAutofit fontScale="85000" lnSpcReduction="20000"/>
          </a:bodyPr>
          <a:lstStyle/>
          <a:p>
            <a:r>
              <a:rPr lang="fi-FI" dirty="0"/>
              <a:t>Meillä mahdollinen v. 2022 Kanta-palvelujen II-vaiheen </a:t>
            </a:r>
            <a:r>
              <a:rPr lang="fi-FI" dirty="0" err="1"/>
              <a:t>toiminnallisuuksien</a:t>
            </a:r>
            <a:r>
              <a:rPr lang="fi-FI" dirty="0"/>
              <a:t> myötä</a:t>
            </a:r>
          </a:p>
          <a:p>
            <a:r>
              <a:rPr lang="fi-FI" dirty="0"/>
              <a:t>Asia voi koskea yhtä tai useampaa henkilöä, esim. perheenjäsenten tuen tarve voi olla luontevaa käsitellä yhdessä, esim. toimeentulotuessa pidetään kaikkia perheenjäseniä tuen saajina</a:t>
            </a:r>
          </a:p>
          <a:p>
            <a:r>
              <a:rPr lang="fi-FI" dirty="0"/>
              <a:t>Myös lapsiperheiden palveluissa yhteinen asia on mahdollinen, yhteinen asia on kyseessä aina, jos perheenjäsenet hakevat palvelua yhteisellä hakemuksella</a:t>
            </a:r>
          </a:p>
          <a:p>
            <a:r>
              <a:rPr lang="fi-FI" dirty="0"/>
              <a:t>Työntekijän arvioitava, milloin asia on yksilöasia ja milloin yhteinen asia:</a:t>
            </a:r>
          </a:p>
          <a:p>
            <a:pPr marL="0" indent="0">
              <a:buNone/>
            </a:pPr>
            <a:r>
              <a:rPr lang="fi-FI" dirty="0"/>
              <a:t>	a) Yhteiseen asiaan liitettävät asiakastiedot kuuluvat kaikille asianosaisille -&gt; 	siksi 	huomioitava ennen yhteisen asian avaamista, tuleeko esille arkaluonteisia 	asiakastietoja. Jos näin on, käsitellään yksilöasiana</a:t>
            </a:r>
          </a:p>
          <a:p>
            <a:r>
              <a:rPr lang="fi-FI" dirty="0"/>
              <a:t> b) onko asia aidosti yhteinen</a:t>
            </a:r>
          </a:p>
          <a:p>
            <a:r>
              <a:rPr lang="fi-FI" dirty="0"/>
              <a:t>Keski-Suomen maakunnassa kirjaamisasiantuntijoiden kesken käyty keskustelua yhteisen asian käytöstä - &gt; vallitseva tilanne on, että kysymys ratkaistaan tapauskohtaisesti, kirjataanko esim. vanhempien tilannetta käsittelevät asiat lapsen vai pelkästään vanhempien asiakasasiakirjoihin</a:t>
            </a:r>
          </a:p>
        </p:txBody>
      </p:sp>
      <p:sp>
        <p:nvSpPr>
          <p:cNvPr id="4" name="Tekstiruutu 3"/>
          <p:cNvSpPr txBox="1"/>
          <p:nvPr/>
        </p:nvSpPr>
        <p:spPr>
          <a:xfrm>
            <a:off x="9531927" y="5957455"/>
            <a:ext cx="2540000" cy="646331"/>
          </a:xfrm>
          <a:prstGeom prst="rect">
            <a:avLst/>
          </a:prstGeom>
          <a:noFill/>
        </p:spPr>
        <p:txBody>
          <a:bodyPr wrap="square" rtlCol="0">
            <a:spAutoFit/>
          </a:bodyPr>
          <a:lstStyle/>
          <a:p>
            <a:r>
              <a:rPr lang="fi-FI" dirty="0"/>
              <a:t>Mirka </a:t>
            </a:r>
          </a:p>
          <a:p>
            <a:r>
              <a:rPr lang="fi-FI" dirty="0"/>
              <a:t>Matilainen</a:t>
            </a:r>
          </a:p>
        </p:txBody>
      </p:sp>
    </p:spTree>
    <p:extLst>
      <p:ext uri="{BB962C8B-B14F-4D97-AF65-F5344CB8AC3E}">
        <p14:creationId xmlns:p14="http://schemas.microsoft.com/office/powerpoint/2010/main" val="4072728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rgbClr val="42B051">
                    <a:lumMod val="50000"/>
                  </a:srgbClr>
                </a:solidFill>
              </a:rPr>
              <a:t>YHTEINEN ASIA LYHYESTI 2.</a:t>
            </a:r>
            <a:endParaRPr lang="fi-FI" dirty="0"/>
          </a:p>
        </p:txBody>
      </p:sp>
      <p:sp>
        <p:nvSpPr>
          <p:cNvPr id="3" name="Sisällön paikkamerkki 2"/>
          <p:cNvSpPr>
            <a:spLocks noGrp="1"/>
          </p:cNvSpPr>
          <p:nvPr>
            <p:ph idx="1"/>
          </p:nvPr>
        </p:nvSpPr>
        <p:spPr/>
        <p:txBody>
          <a:bodyPr>
            <a:normAutofit fontScale="92500"/>
          </a:bodyPr>
          <a:lstStyle/>
          <a:p>
            <a:r>
              <a:rPr lang="fi-FI" dirty="0"/>
              <a:t>Pääsääntö: henkilökohtaisia asioita, joilla ei ole vaikutusta yhteiseen asiaan, ei kirjata yhteisiin asiakirjoihin</a:t>
            </a:r>
          </a:p>
          <a:p>
            <a:endParaRPr lang="fi-FI" dirty="0"/>
          </a:p>
          <a:p>
            <a:r>
              <a:rPr lang="fi-FI" dirty="0"/>
              <a:t>Palvelutarpeen arviointi tehdään yhteisesti, jos yksilökohtaiseen palvelutarpeen arvioon ei ole tarvetta -&gt; </a:t>
            </a:r>
            <a:r>
              <a:rPr lang="fi-FI" dirty="0" err="1"/>
              <a:t>huom</a:t>
            </a:r>
            <a:r>
              <a:rPr lang="fi-FI" dirty="0"/>
              <a:t>! Asiakkaalla aina oikeus yksilökohtaiseen palvelutarpeen arvioon, harkittava silloin myös, tulisiko avata asiakkaalle oma asia</a:t>
            </a:r>
          </a:p>
          <a:p>
            <a:r>
              <a:rPr lang="fi-FI" dirty="0"/>
              <a:t>Yhteiseen asiaan voi liittää ja siitä voi poistaa henkilöitä asian käsittelyn aikana -&gt; asiakkaan oikeus saada tieto itseään koskevasta ratkaisusta</a:t>
            </a:r>
          </a:p>
          <a:p>
            <a:r>
              <a:rPr lang="fi-FI" dirty="0"/>
              <a:t>Oikeus asiakastietoon vain siihen saakka, kun on asiakkaana tai siitä lähtien, kun on asiakkaana yhteisessä asiassa</a:t>
            </a:r>
          </a:p>
          <a:p>
            <a:r>
              <a:rPr lang="fi-FI" dirty="0"/>
              <a:t>Arvioitava, muuttuuko tilanne ja tuen tarve henkilön liittymisen tai poistumisen myötä, jos muuttuu, avataan uusi asia uudella kokoonpanolla</a:t>
            </a:r>
          </a:p>
          <a:p>
            <a:endParaRPr lang="fi-FI" dirty="0"/>
          </a:p>
          <a:p>
            <a:endParaRPr lang="fi-FI" dirty="0"/>
          </a:p>
        </p:txBody>
      </p:sp>
      <p:sp>
        <p:nvSpPr>
          <p:cNvPr id="5" name="Tekstiruutu 4"/>
          <p:cNvSpPr txBox="1"/>
          <p:nvPr/>
        </p:nvSpPr>
        <p:spPr>
          <a:xfrm>
            <a:off x="10058400" y="6114473"/>
            <a:ext cx="2032000" cy="646331"/>
          </a:xfrm>
          <a:prstGeom prst="rect">
            <a:avLst/>
          </a:prstGeom>
          <a:noFill/>
        </p:spPr>
        <p:txBody>
          <a:bodyPr wrap="square" rtlCol="0">
            <a:spAutoFit/>
          </a:bodyPr>
          <a:lstStyle/>
          <a:p>
            <a:r>
              <a:rPr lang="fi-FI" dirty="0"/>
              <a:t>Mirka </a:t>
            </a:r>
          </a:p>
          <a:p>
            <a:r>
              <a:rPr lang="fi-FI" dirty="0"/>
              <a:t>Matilainen</a:t>
            </a:r>
          </a:p>
        </p:txBody>
      </p:sp>
    </p:spTree>
    <p:extLst>
      <p:ext uri="{BB962C8B-B14F-4D97-AF65-F5344CB8AC3E}">
        <p14:creationId xmlns:p14="http://schemas.microsoft.com/office/powerpoint/2010/main" val="66232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accent6">
                    <a:lumMod val="50000"/>
                  </a:schemeClr>
                </a:solidFill>
              </a:rPr>
              <a:t>MITÄ KONTEKSTITIEDOT OVAT?</a:t>
            </a:r>
          </a:p>
        </p:txBody>
      </p:sp>
      <p:sp>
        <p:nvSpPr>
          <p:cNvPr id="3" name="Sisällön paikkamerkki 2"/>
          <p:cNvSpPr>
            <a:spLocks noGrp="1"/>
          </p:cNvSpPr>
          <p:nvPr>
            <p:ph idx="1"/>
          </p:nvPr>
        </p:nvSpPr>
        <p:spPr/>
        <p:txBody>
          <a:bodyPr/>
          <a:lstStyle/>
          <a:p>
            <a:r>
              <a:rPr lang="fi-FI" dirty="0"/>
              <a:t>Sosiaalihuollon asiakasasiakirjojen kontekstilla tarkoitetaan </a:t>
            </a:r>
            <a:r>
              <a:rPr lang="fi-FI" b="1" dirty="0"/>
              <a:t>toimintaympäristöä, </a:t>
            </a:r>
            <a:r>
              <a:rPr lang="fi-FI" dirty="0"/>
              <a:t>johon asiakirjat liittyvät, jossa niitä syntyy ja tallennetaan</a:t>
            </a:r>
          </a:p>
          <a:p>
            <a:r>
              <a:rPr lang="fi-FI" dirty="0"/>
              <a:t>Sosiaalihuollon asiakastiedon arkiston käyttöönotossa on tavoitteena kaikkien asiakastietojen hallinta ja niiden käytettävyys</a:t>
            </a:r>
          </a:p>
          <a:p>
            <a:r>
              <a:rPr lang="fi-FI" dirty="0"/>
              <a:t>Kontekstitiedot helpottavat asiakastietojen tehokasta hyödyntämistä asiakastyössä ja tilastoinnissa</a:t>
            </a:r>
          </a:p>
          <a:p>
            <a:r>
              <a:rPr lang="fi-FI" dirty="0"/>
              <a:t>Kun kontekstitiedot ovat oikein, asiakastiedot löytyvät asiakastiedon arkistosta silloin, kun niitä tarvitaan</a:t>
            </a:r>
          </a:p>
          <a:p>
            <a:r>
              <a:rPr lang="fi-FI" dirty="0"/>
              <a:t>Kontekstitiedot auttavat seuraamaan asioiden käsittelyä sosiaalihuollossa ja tukevat asiakastyön prosessia ja sosiaalipalvelujen toteutusta</a:t>
            </a:r>
          </a:p>
          <a:p>
            <a:endParaRPr lang="fi-FI" dirty="0"/>
          </a:p>
          <a:p>
            <a:endParaRPr lang="fi-FI" dirty="0"/>
          </a:p>
          <a:p>
            <a:pPr marL="0" indent="0">
              <a:buNone/>
            </a:pPr>
            <a:endParaRPr lang="fi-FI" dirty="0"/>
          </a:p>
        </p:txBody>
      </p:sp>
      <p:sp>
        <p:nvSpPr>
          <p:cNvPr id="5" name="Tekstiruutu 4"/>
          <p:cNvSpPr txBox="1"/>
          <p:nvPr/>
        </p:nvSpPr>
        <p:spPr>
          <a:xfrm>
            <a:off x="10067636" y="6123709"/>
            <a:ext cx="2050473" cy="646331"/>
          </a:xfrm>
          <a:prstGeom prst="rect">
            <a:avLst/>
          </a:prstGeom>
          <a:noFill/>
        </p:spPr>
        <p:txBody>
          <a:bodyPr wrap="square" rtlCol="0">
            <a:spAutoFit/>
          </a:bodyPr>
          <a:lstStyle/>
          <a:p>
            <a:pPr lvl="0"/>
            <a:r>
              <a:rPr lang="fi-FI" dirty="0">
                <a:solidFill>
                  <a:prstClr val="black"/>
                </a:solidFill>
              </a:rPr>
              <a:t>Mirka</a:t>
            </a:r>
          </a:p>
          <a:p>
            <a:pPr lvl="0"/>
            <a:r>
              <a:rPr lang="fi-FI" dirty="0">
                <a:solidFill>
                  <a:prstClr val="black"/>
                </a:solidFill>
              </a:rPr>
              <a:t>Matilainen</a:t>
            </a:r>
          </a:p>
        </p:txBody>
      </p:sp>
    </p:spTree>
    <p:extLst>
      <p:ext uri="{BB962C8B-B14F-4D97-AF65-F5344CB8AC3E}">
        <p14:creationId xmlns:p14="http://schemas.microsoft.com/office/powerpoint/2010/main" val="321722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solidFill>
                  <a:schemeClr val="accent6">
                    <a:lumMod val="50000"/>
                  </a:schemeClr>
                </a:solidFill>
              </a:rPr>
              <a:t>SOSIAALIHUOLLON PALVELUTOIMINTAA KOSKEVIA LUOKITTELEVIA KONTEKSTIA KUVAAVIA TIETOJA OVAT:</a:t>
            </a:r>
          </a:p>
        </p:txBody>
      </p:sp>
      <p:sp>
        <p:nvSpPr>
          <p:cNvPr id="3" name="Sisällön paikkamerkki 2"/>
          <p:cNvSpPr>
            <a:spLocks noGrp="1"/>
          </p:cNvSpPr>
          <p:nvPr>
            <p:ph idx="1"/>
          </p:nvPr>
        </p:nvSpPr>
        <p:spPr/>
        <p:txBody>
          <a:bodyPr/>
          <a:lstStyle/>
          <a:p>
            <a:r>
              <a:rPr lang="fi-FI" dirty="0" err="1"/>
              <a:t>Asiakkuustiedot</a:t>
            </a:r>
            <a:endParaRPr lang="fi-FI" dirty="0"/>
          </a:p>
          <a:p>
            <a:endParaRPr lang="fi-FI" dirty="0"/>
          </a:p>
          <a:p>
            <a:r>
              <a:rPr lang="fi-FI" dirty="0"/>
              <a:t>Asiatiedot</a:t>
            </a:r>
          </a:p>
          <a:p>
            <a:endParaRPr lang="fi-FI" dirty="0"/>
          </a:p>
          <a:p>
            <a:r>
              <a:rPr lang="fi-FI" dirty="0"/>
              <a:t>Palvelutehtävätiedot</a:t>
            </a:r>
          </a:p>
          <a:p>
            <a:endParaRPr lang="fi-FI" dirty="0"/>
          </a:p>
          <a:p>
            <a:r>
              <a:rPr lang="fi-FI" dirty="0"/>
              <a:t>Sosiaalipalvelutiedot</a:t>
            </a:r>
          </a:p>
          <a:p>
            <a:pPr marL="0" indent="0">
              <a:buNone/>
            </a:pPr>
            <a:endParaRPr lang="fi-FI" dirty="0"/>
          </a:p>
          <a:p>
            <a:r>
              <a:rPr lang="fi-FI" dirty="0"/>
              <a:t>Palveluprosessitiedot</a:t>
            </a:r>
          </a:p>
          <a:p>
            <a:endParaRPr lang="fi-FI" dirty="0"/>
          </a:p>
        </p:txBody>
      </p:sp>
      <p:sp>
        <p:nvSpPr>
          <p:cNvPr id="4" name="Tekstiruutu 3"/>
          <p:cNvSpPr txBox="1"/>
          <p:nvPr/>
        </p:nvSpPr>
        <p:spPr>
          <a:xfrm>
            <a:off x="8968508" y="6041362"/>
            <a:ext cx="2752437" cy="646331"/>
          </a:xfrm>
          <a:prstGeom prst="rect">
            <a:avLst/>
          </a:prstGeom>
          <a:noFill/>
        </p:spPr>
        <p:txBody>
          <a:bodyPr wrap="square" rtlCol="0">
            <a:spAutoFit/>
          </a:bodyPr>
          <a:lstStyle/>
          <a:p>
            <a:r>
              <a:rPr lang="fi-FI" dirty="0"/>
              <a:t>Mirka </a:t>
            </a:r>
          </a:p>
          <a:p>
            <a:r>
              <a:rPr lang="fi-FI" dirty="0"/>
              <a:t>Matilainen</a:t>
            </a:r>
          </a:p>
        </p:txBody>
      </p:sp>
    </p:spTree>
    <p:extLst>
      <p:ext uri="{BB962C8B-B14F-4D97-AF65-F5344CB8AC3E}">
        <p14:creationId xmlns:p14="http://schemas.microsoft.com/office/powerpoint/2010/main" val="58836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accent6">
                    <a:lumMod val="50000"/>
                  </a:schemeClr>
                </a:solidFill>
              </a:rPr>
              <a:t>MUITA LUONTEELTAAN YKSILÖIVIÄ KONTEKSTITIETOJA OVAT:</a:t>
            </a:r>
          </a:p>
        </p:txBody>
      </p:sp>
      <p:sp>
        <p:nvSpPr>
          <p:cNvPr id="3" name="Sisällön paikkamerkki 2"/>
          <p:cNvSpPr>
            <a:spLocks noGrp="1"/>
          </p:cNvSpPr>
          <p:nvPr>
            <p:ph idx="1"/>
          </p:nvPr>
        </p:nvSpPr>
        <p:spPr/>
        <p:txBody>
          <a:bodyPr/>
          <a:lstStyle/>
          <a:p>
            <a:r>
              <a:rPr lang="fi-FI" dirty="0"/>
              <a:t>Palvelujen järjestämisestä vastaava organisaatio</a:t>
            </a:r>
          </a:p>
          <a:p>
            <a:endParaRPr lang="fi-FI" dirty="0"/>
          </a:p>
          <a:p>
            <a:r>
              <a:rPr lang="fi-FI" dirty="0"/>
              <a:t>Palvelun tuottaja</a:t>
            </a:r>
          </a:p>
          <a:p>
            <a:endParaRPr lang="fi-FI" dirty="0"/>
          </a:p>
          <a:p>
            <a:r>
              <a:rPr lang="fi-FI" dirty="0"/>
              <a:t>Palveluyksikkö, jossa asiaa käsitellään -&gt; SOTE-organisaatiorekisteriin ilmoitettu yksikkö</a:t>
            </a:r>
          </a:p>
          <a:p>
            <a:endParaRPr lang="fi-FI" dirty="0"/>
          </a:p>
          <a:p>
            <a:r>
              <a:rPr lang="fi-FI" dirty="0"/>
              <a:t>Asiakirjan laatija</a:t>
            </a:r>
          </a:p>
        </p:txBody>
      </p:sp>
      <p:sp>
        <p:nvSpPr>
          <p:cNvPr id="4" name="Tekstiruutu 3"/>
          <p:cNvSpPr txBox="1"/>
          <p:nvPr/>
        </p:nvSpPr>
        <p:spPr>
          <a:xfrm>
            <a:off x="9652000" y="5929746"/>
            <a:ext cx="1699491" cy="646331"/>
          </a:xfrm>
          <a:prstGeom prst="rect">
            <a:avLst/>
          </a:prstGeom>
          <a:noFill/>
        </p:spPr>
        <p:txBody>
          <a:bodyPr wrap="square" rtlCol="0">
            <a:spAutoFit/>
          </a:bodyPr>
          <a:lstStyle/>
          <a:p>
            <a:r>
              <a:rPr lang="fi-FI" dirty="0"/>
              <a:t>Mirka </a:t>
            </a:r>
          </a:p>
          <a:p>
            <a:r>
              <a:rPr lang="fi-FI" dirty="0"/>
              <a:t>Matilainen</a:t>
            </a:r>
          </a:p>
        </p:txBody>
      </p:sp>
    </p:spTree>
    <p:extLst>
      <p:ext uri="{BB962C8B-B14F-4D97-AF65-F5344CB8AC3E}">
        <p14:creationId xmlns:p14="http://schemas.microsoft.com/office/powerpoint/2010/main" val="151601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4" name="Sisällön paikkamerkki 3"/>
          <p:cNvPicPr>
            <a:picLocks noGrp="1" noChangeAspect="1"/>
          </p:cNvPicPr>
          <p:nvPr>
            <p:ph idx="1"/>
          </p:nvPr>
        </p:nvPicPr>
        <p:blipFill>
          <a:blip r:embed="rId2"/>
          <a:stretch>
            <a:fillRect/>
          </a:stretch>
        </p:blipFill>
        <p:spPr>
          <a:xfrm>
            <a:off x="91650" y="98311"/>
            <a:ext cx="12017223" cy="6759689"/>
          </a:xfrm>
          <a:prstGeom prst="rect">
            <a:avLst/>
          </a:prstGeom>
        </p:spPr>
      </p:pic>
    </p:spTree>
    <p:extLst>
      <p:ext uri="{BB962C8B-B14F-4D97-AF65-F5344CB8AC3E}">
        <p14:creationId xmlns:p14="http://schemas.microsoft.com/office/powerpoint/2010/main" val="307917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7334" y="655782"/>
            <a:ext cx="8596668" cy="1320800"/>
          </a:xfrm>
        </p:spPr>
        <p:txBody>
          <a:bodyPr>
            <a:normAutofit/>
          </a:bodyPr>
          <a:lstStyle/>
          <a:p>
            <a:r>
              <a:rPr lang="fi-FI" sz="3200" dirty="0">
                <a:solidFill>
                  <a:schemeClr val="accent6">
                    <a:lumMod val="50000"/>
                  </a:schemeClr>
                </a:solidFill>
              </a:rPr>
              <a:t>SOSIAALIHUOLLON ASIAKASASIAKIRJAT</a:t>
            </a:r>
          </a:p>
        </p:txBody>
      </p:sp>
      <p:sp>
        <p:nvSpPr>
          <p:cNvPr id="3" name="Sisällön paikkamerkki 2"/>
          <p:cNvSpPr>
            <a:spLocks noGrp="1"/>
          </p:cNvSpPr>
          <p:nvPr>
            <p:ph idx="1"/>
          </p:nvPr>
        </p:nvSpPr>
        <p:spPr/>
        <p:txBody>
          <a:bodyPr/>
          <a:lstStyle/>
          <a:p>
            <a:r>
              <a:rPr lang="fi-FI" dirty="0"/>
              <a:t>Kaikki sosiaalihuollossa syntyneet ja vastaanotetut asiakkaan henkilötietoja sisältävät asiakirjat</a:t>
            </a:r>
          </a:p>
          <a:p>
            <a:r>
              <a:rPr lang="fi-FI" dirty="0"/>
              <a:t>Ryhmitellään asiakirjatyyppeihin, joita on 17 </a:t>
            </a:r>
            <a:r>
              <a:rPr lang="fi-FI" b="1" dirty="0"/>
              <a:t>yleistä asiakirjatyyppiä</a:t>
            </a:r>
            <a:r>
              <a:rPr lang="fi-FI" dirty="0"/>
              <a:t>, kuten arvio, hakemus, ilmoitus ja niiden alaluokkina noin 200 </a:t>
            </a:r>
            <a:r>
              <a:rPr lang="fi-FI" b="1" dirty="0"/>
              <a:t>tarkennettua asiakirjatyyppiä, jotka ovat palvelutehtävittäin ja sosiaalipalveluittain määriteltyjä </a:t>
            </a:r>
            <a:r>
              <a:rPr lang="fi-FI" dirty="0"/>
              <a:t>asiakasasiakirjoja</a:t>
            </a:r>
          </a:p>
          <a:p>
            <a:r>
              <a:rPr lang="fi-FI" dirty="0"/>
              <a:t>Lisäksi on luokka </a:t>
            </a:r>
            <a:r>
              <a:rPr lang="fi-FI" b="1" dirty="0"/>
              <a:t>Muu asiakirja</a:t>
            </a:r>
            <a:r>
              <a:rPr lang="fi-FI" dirty="0"/>
              <a:t>: muu sosiaalihuoltoon saapunut asiakirja, muu sosiaalihuollossa laadittu asiakirja sekä liite, muu asiakirja on esim. maistraatin päätös isyyden vahvistamisesta, liitteenä eri työvälineiden käyttö</a:t>
            </a:r>
          </a:p>
          <a:p>
            <a:r>
              <a:rPr lang="fi-FI" dirty="0"/>
              <a:t>Tämä on huomioitava hauissa Asiakastiedon arkistosta: jos hakee yleisillä asiakirjatyypeillä päätös ja suunnitelma, haku ei tuo luokassa muu asiakirja olevia asiakirjoja</a:t>
            </a:r>
          </a:p>
        </p:txBody>
      </p:sp>
      <p:sp>
        <p:nvSpPr>
          <p:cNvPr id="4" name="Tekstiruutu 3"/>
          <p:cNvSpPr txBox="1"/>
          <p:nvPr/>
        </p:nvSpPr>
        <p:spPr>
          <a:xfrm>
            <a:off x="9587345" y="6041362"/>
            <a:ext cx="2447637" cy="646331"/>
          </a:xfrm>
          <a:prstGeom prst="rect">
            <a:avLst/>
          </a:prstGeom>
          <a:noFill/>
        </p:spPr>
        <p:txBody>
          <a:bodyPr wrap="square" rtlCol="0">
            <a:spAutoFit/>
          </a:bodyPr>
          <a:lstStyle/>
          <a:p>
            <a:r>
              <a:rPr lang="fi-FI" dirty="0"/>
              <a:t>Mirka</a:t>
            </a:r>
          </a:p>
          <a:p>
            <a:r>
              <a:rPr lang="fi-FI" dirty="0"/>
              <a:t>Matilainen</a:t>
            </a:r>
          </a:p>
        </p:txBody>
      </p:sp>
    </p:spTree>
    <p:extLst>
      <p:ext uri="{BB962C8B-B14F-4D97-AF65-F5344CB8AC3E}">
        <p14:creationId xmlns:p14="http://schemas.microsoft.com/office/powerpoint/2010/main" val="3944843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solidFill>
                  <a:schemeClr val="accent6">
                    <a:lumMod val="50000"/>
                  </a:schemeClr>
                </a:solidFill>
              </a:rPr>
              <a:t>PALVELUTEHTÄVÄKOHTAISET ASIAKIRJAT</a:t>
            </a:r>
          </a:p>
        </p:txBody>
      </p:sp>
      <p:sp>
        <p:nvSpPr>
          <p:cNvPr id="3" name="Sisällön paikkamerkki 2"/>
          <p:cNvSpPr>
            <a:spLocks noGrp="1"/>
          </p:cNvSpPr>
          <p:nvPr>
            <p:ph idx="1"/>
          </p:nvPr>
        </p:nvSpPr>
        <p:spPr/>
        <p:txBody>
          <a:bodyPr>
            <a:normAutofit/>
          </a:bodyPr>
          <a:lstStyle/>
          <a:p>
            <a:r>
              <a:rPr lang="fi-FI" dirty="0"/>
              <a:t>Jokaisella palvelutehtävällä on oma hakemuksensa, palvelutarpeen arvionsa, palvelupäätöksensä asiakassuunnitelmansa ja toteuttamissuunnitelmansa</a:t>
            </a:r>
          </a:p>
          <a:p>
            <a:pPr lvl="1">
              <a:buFont typeface="Wingdings" panose="05000000000000000000" pitchFamily="2" charset="2"/>
              <a:buChar char="v"/>
            </a:pPr>
            <a:r>
              <a:rPr lang="fi-FI" dirty="0"/>
              <a:t>poikkeukset: perheoikeudelliset palvelut </a:t>
            </a:r>
          </a:p>
          <a:p>
            <a:pPr lvl="1">
              <a:buFont typeface="Wingdings" panose="05000000000000000000" pitchFamily="2" charset="2"/>
              <a:buChar char="v"/>
            </a:pPr>
            <a:r>
              <a:rPr lang="fi-FI" sz="1600" dirty="0"/>
              <a:t>Lastensuojelu ja lapsiperheiden palvelut -&gt; yhteinen palvelutarpeen arvio</a:t>
            </a:r>
            <a:endParaRPr lang="fi-FI" dirty="0"/>
          </a:p>
          <a:p>
            <a:pPr lvl="1"/>
            <a:r>
              <a:rPr lang="fi-FI" dirty="0"/>
              <a:t>Lisäksi jokaisella palvelutehtävällä on omia erityisiä asiakirjoja</a:t>
            </a:r>
          </a:p>
          <a:p>
            <a:pPr lvl="1"/>
            <a:r>
              <a:rPr lang="fi-FI" dirty="0"/>
              <a:t>Jos asiakas hakee palvelua väärän palvelutehtävän hakemuksella, voidaan asiakirja vastaanottovaiheessa liittää oikeaan palvelutehtävään</a:t>
            </a:r>
          </a:p>
          <a:p>
            <a:pPr lvl="1">
              <a:buFont typeface="Wingdings" panose="05000000000000000000" pitchFamily="2" charset="2"/>
              <a:buChar char="v"/>
            </a:pPr>
            <a:r>
              <a:rPr lang="fi-FI" dirty="0"/>
              <a:t>	Asiakkaiden ohjeistus tärkeää</a:t>
            </a:r>
          </a:p>
          <a:p>
            <a:pPr lvl="1"/>
            <a:r>
              <a:rPr lang="fi-FI" dirty="0"/>
              <a:t>Toteuttamissuunnitelma: palveluntuottaja tekee. Jos on oma toteuttamissuunnitelma, kuten perhetyön suunnitelma, tukisuhdesuunnitelma, käytetään sitä yleisen toteuttamissuunnitelman sijaan</a:t>
            </a:r>
          </a:p>
          <a:p>
            <a:pPr lvl="1">
              <a:buFont typeface="Wingdings" panose="05000000000000000000" pitchFamily="2" charset="2"/>
              <a:buChar char="v"/>
            </a:pPr>
            <a:endParaRPr lang="fi-FI" dirty="0"/>
          </a:p>
          <a:p>
            <a:pPr lvl="1">
              <a:buFont typeface="Wingdings" panose="05000000000000000000" pitchFamily="2" charset="2"/>
              <a:buChar char="v"/>
            </a:pPr>
            <a:endParaRPr lang="fi-FI" dirty="0"/>
          </a:p>
          <a:p>
            <a:pPr marL="457200" lvl="1" indent="0">
              <a:buNone/>
            </a:pPr>
            <a:endParaRPr lang="fi-FI" dirty="0"/>
          </a:p>
        </p:txBody>
      </p:sp>
      <p:sp>
        <p:nvSpPr>
          <p:cNvPr id="4" name="Tekstiruutu 3"/>
          <p:cNvSpPr txBox="1"/>
          <p:nvPr/>
        </p:nvSpPr>
        <p:spPr>
          <a:xfrm>
            <a:off x="9642764" y="6041362"/>
            <a:ext cx="2401454" cy="923330"/>
          </a:xfrm>
          <a:prstGeom prst="rect">
            <a:avLst/>
          </a:prstGeom>
          <a:noFill/>
        </p:spPr>
        <p:txBody>
          <a:bodyPr wrap="square" rtlCol="0">
            <a:spAutoFit/>
          </a:bodyPr>
          <a:lstStyle/>
          <a:p>
            <a:r>
              <a:rPr lang="fi-FI" dirty="0"/>
              <a:t>Mirka</a:t>
            </a:r>
          </a:p>
          <a:p>
            <a:r>
              <a:rPr lang="fi-FI" dirty="0"/>
              <a:t>Matilainen</a:t>
            </a:r>
          </a:p>
          <a:p>
            <a:endParaRPr lang="fi-FI" dirty="0"/>
          </a:p>
        </p:txBody>
      </p:sp>
    </p:spTree>
    <p:extLst>
      <p:ext uri="{BB962C8B-B14F-4D97-AF65-F5344CB8AC3E}">
        <p14:creationId xmlns:p14="http://schemas.microsoft.com/office/powerpoint/2010/main" val="585861813"/>
      </p:ext>
    </p:extLst>
  </p:cSld>
  <p:clrMapOvr>
    <a:masterClrMapping/>
  </p:clrMapOvr>
</p:sld>
</file>

<file path=ppt/theme/theme1.xml><?xml version="1.0" encoding="utf-8"?>
<a:theme xmlns:a="http://schemas.openxmlformats.org/drawingml/2006/main" name="Pin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1296</TotalTime>
  <Words>1949</Words>
  <Application>Microsoft Office PowerPoint</Application>
  <PresentationFormat>Laajakuva</PresentationFormat>
  <Paragraphs>293</Paragraphs>
  <Slides>31</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31</vt:i4>
      </vt:variant>
    </vt:vector>
  </HeadingPairs>
  <TitlesOfParts>
    <vt:vector size="36" baseType="lpstr">
      <vt:lpstr>Arial</vt:lpstr>
      <vt:lpstr>Trebuchet MS</vt:lpstr>
      <vt:lpstr>Wingdings</vt:lpstr>
      <vt:lpstr>Wingdings 3</vt:lpstr>
      <vt:lpstr>Pinta</vt:lpstr>
      <vt:lpstr>ASIAKASASIAKIRJAT JA NIIDEN KONTEKSTI</vt:lpstr>
      <vt:lpstr>KANTA-PALVELUT JA TOIMINNAN MUUTOS</vt:lpstr>
      <vt:lpstr>SOSIAALIHUOLLON ASIAKASTIEDON ARKISTO YHTENÄISTÄÄ KANSALLISESTI</vt:lpstr>
      <vt:lpstr>MITÄ KONTEKSTITIEDOT OVAT?</vt:lpstr>
      <vt:lpstr>SOSIAALIHUOLLON PALVELUTOIMINTAA KOSKEVIA LUOKITTELEVIA KONTEKSTIA KUVAAVIA TIETOJA OVAT:</vt:lpstr>
      <vt:lpstr>MUITA LUONTEELTAAN YKSILÖIVIÄ KONTEKSTITIETOJA OVAT:</vt:lpstr>
      <vt:lpstr>PowerPoint-esitys</vt:lpstr>
      <vt:lpstr>SOSIAALIHUOLLON ASIAKASASIAKIRJAT</vt:lpstr>
      <vt:lpstr>PALVELUTEHTÄVÄKOHTAISET ASIAKIRJAT</vt:lpstr>
      <vt:lpstr>SOSIAALIPALVELUKOHTAISET ASIAKIRJAT JA PALVELUTEHTÄVILLE YHTEISET ASIAKIRJAT</vt:lpstr>
      <vt:lpstr>VIREILLETULOASIAKIRJAT</vt:lpstr>
      <vt:lpstr>PowerPoint-esitys</vt:lpstr>
      <vt:lpstr>VIREILLETULOASIAKIRJOJEN KONTEKSTI</vt:lpstr>
      <vt:lpstr>PowerPoint-esitys</vt:lpstr>
      <vt:lpstr>ASIAKIRJOJEN KONTEKSTI ASIAN KÄSITTELYN EDETESSÄ</vt:lpstr>
      <vt:lpstr>KUITENKIN HUOM!</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SOSIAALIALAN TIEDONHALLINNAN SANASTO 1.</vt:lpstr>
      <vt:lpstr>SOSIAALIALAN TIEDONHALLINNAN SANASTO 2.</vt:lpstr>
      <vt:lpstr>PowerPoint-esitys</vt:lpstr>
      <vt:lpstr>KOOSTE ASIAKKUUKSISTA</vt:lpstr>
      <vt:lpstr>YHTEINEN ASIA LYHYESTI 1.</vt:lpstr>
      <vt:lpstr>YHTEINEN ASIA LYHYESTI 2.</vt:lpstr>
    </vt:vector>
  </TitlesOfParts>
  <Company>Jämsän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Mirka Matilainen</dc:creator>
  <cp:lastModifiedBy>Sivi Talvensola</cp:lastModifiedBy>
  <cp:revision>156</cp:revision>
  <dcterms:created xsi:type="dcterms:W3CDTF">2021-04-30T05:38:08Z</dcterms:created>
  <dcterms:modified xsi:type="dcterms:W3CDTF">2021-05-31T08:07:27Z</dcterms:modified>
</cp:coreProperties>
</file>