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94" r:id="rId4"/>
    <p:sldMasterId id="2147483706" r:id="rId5"/>
  </p:sldMasterIdLst>
  <p:notesMasterIdLst>
    <p:notesMasterId r:id="rId27"/>
  </p:notesMasterIdLst>
  <p:handoutMasterIdLst>
    <p:handoutMasterId r:id="rId28"/>
  </p:handoutMasterIdLst>
  <p:sldIdLst>
    <p:sldId id="257" r:id="rId6"/>
    <p:sldId id="258" r:id="rId7"/>
    <p:sldId id="297" r:id="rId8"/>
    <p:sldId id="282" r:id="rId9"/>
    <p:sldId id="260" r:id="rId10"/>
    <p:sldId id="299" r:id="rId11"/>
    <p:sldId id="300" r:id="rId12"/>
    <p:sldId id="303" r:id="rId13"/>
    <p:sldId id="298" r:id="rId14"/>
    <p:sldId id="308" r:id="rId15"/>
    <p:sldId id="304" r:id="rId16"/>
    <p:sldId id="306" r:id="rId17"/>
    <p:sldId id="326" r:id="rId18"/>
    <p:sldId id="322" r:id="rId19"/>
    <p:sldId id="325" r:id="rId20"/>
    <p:sldId id="311" r:id="rId21"/>
    <p:sldId id="305" r:id="rId22"/>
    <p:sldId id="310" r:id="rId23"/>
    <p:sldId id="316" r:id="rId24"/>
    <p:sldId id="317" r:id="rId25"/>
    <p:sldId id="295" r:id="rId26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tola Tuija" initials="KT" lastIdx="1" clrIdx="0">
    <p:extLst>
      <p:ext uri="{19B8F6BF-5375-455C-9EA6-DF929625EA0E}">
        <p15:presenceInfo xmlns:p15="http://schemas.microsoft.com/office/powerpoint/2012/main" userId="S-1-5-21-4187491663-3919605461-3093031088-127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4A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D0B81-2DC2-4B79-BCE6-01E52AF5117D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49F3F-D76D-4583-905C-076D2CCAF0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3204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45F2C-595F-4717-8D67-6BC1EED2FB8D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93984-905F-4520-973C-8866C417B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65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6EA8F-7A50-4811-AB58-F0C5FB48E2B6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347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d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d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d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d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d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d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d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d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d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d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41652"/>
            <a:ext cx="103632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69205" y="3060000"/>
            <a:ext cx="864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36000" y="4426838"/>
            <a:ext cx="192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A3C2519-58EA-41DA-AA1A-E1DBD8DC55FE}" type="datetime1">
              <a:rPr lang="fi-FI" smtClean="0"/>
              <a:t>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96000" y="4138846"/>
            <a:ext cx="48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Tuija Ketola</a:t>
            </a:r>
            <a:endParaRPr lang="fi-FI" dirty="0"/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480000" y="579600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708443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4930507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6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13BB-DF94-499A-B6AB-FB0C16694467}" type="datetime1">
              <a:rPr lang="fi-FI" smtClean="0"/>
              <a:t>7.6.2019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0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46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41652"/>
            <a:ext cx="103632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69205" y="3060000"/>
            <a:ext cx="864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36000" y="4426838"/>
            <a:ext cx="192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96000" y="4138846"/>
            <a:ext cx="48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480000" y="579600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708443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4930507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6" name="Picture 5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14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0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41652"/>
            <a:ext cx="103632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36000" y="4428000"/>
            <a:ext cx="192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96000" y="4140000"/>
            <a:ext cx="48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762781" y="3060000"/>
            <a:ext cx="864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480000" y="579600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708443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4930507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9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6" y="616415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7.6.2019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92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6" y="616415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7.6.2019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10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16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valk_kehys_tumm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6" y="616415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9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2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000" y="1584000"/>
            <a:ext cx="10752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E926D19E-78B6-4D02-8772-4056A94F9977}" type="datetime1">
              <a:rPr lang="fi-FI" smtClean="0"/>
              <a:pPr/>
              <a:t>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10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1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20000" y="1584000"/>
            <a:ext cx="5232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584000"/>
            <a:ext cx="528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11C6-550F-476F-A8E9-87059F984CC5}" type="datetime1">
              <a:rPr lang="fi-FI" smtClean="0"/>
              <a:pPr/>
              <a:t>7.6.2019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Etunimi Sukunimi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56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0000" y="1584000"/>
            <a:ext cx="10752597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20000" y="1980000"/>
            <a:ext cx="10752597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FA39-4A70-4416-BD6A-317A14324BE2}" type="datetime1">
              <a:rPr lang="fi-FI" smtClean="0"/>
              <a:pPr/>
              <a:t>7.6.2019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77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5EEE-C8B3-43A5-8984-4E9E998B8BE3}" type="datetime1">
              <a:rPr lang="fi-FI" smtClean="0"/>
              <a:pPr/>
              <a:t>7.6.2019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9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76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41652"/>
            <a:ext cx="103632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36000" y="4428000"/>
            <a:ext cx="192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BEC08C1-7E45-45BE-B53C-D1C955C24EDC}" type="datetime1">
              <a:rPr lang="fi-FI" smtClean="0"/>
              <a:t>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96000" y="4140000"/>
            <a:ext cx="48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Tuija Ketola</a:t>
            </a:r>
            <a:endParaRPr lang="fi-FI" dirty="0"/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762781" y="3060000"/>
            <a:ext cx="864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480000" y="579600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708443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4930507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7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81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9E0-AE4D-47F9-9DDE-55B177305E0F}" type="datetime1">
              <a:rPr lang="fi-FI" smtClean="0"/>
              <a:pPr/>
              <a:t>7.6.2019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8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50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850-05AD-40CC-8834-A6B9F9779576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F0E2-CF41-4F06-A073-AA0D82E0CE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43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850-05AD-40CC-8834-A6B9F9779576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F0E2-CF41-4F06-A073-AA0D82E0CE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710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850-05AD-40CC-8834-A6B9F9779576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F0E2-CF41-4F06-A073-AA0D82E0CE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185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850-05AD-40CC-8834-A6B9F9779576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F0E2-CF41-4F06-A073-AA0D82E0CE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6350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850-05AD-40CC-8834-A6B9F9779576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F0E2-CF41-4F06-A073-AA0D82E0CE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1068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850-05AD-40CC-8834-A6B9F9779576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F0E2-CF41-4F06-A073-AA0D82E0CE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167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850-05AD-40CC-8834-A6B9F9779576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F0E2-CF41-4F06-A073-AA0D82E0CE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885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850-05AD-40CC-8834-A6B9F9779576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F0E2-CF41-4F06-A073-AA0D82E0CE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0257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850-05AD-40CC-8834-A6B9F9779576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F0E2-CF41-4F06-A073-AA0D82E0CE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21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6" y="616415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A41B8B-C203-44BF-956A-EAF232DF0CB4}" type="datetime1">
              <a:rPr lang="fi-FI" smtClean="0"/>
              <a:t>7.6.2019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Tuija Ketola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83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850-05AD-40CC-8834-A6B9F9779576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F0E2-CF41-4F06-A073-AA0D82E0CE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800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850-05AD-40CC-8834-A6B9F9779576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F0E2-CF41-4F06-A073-AA0D82E0CE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254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92748E-B207-4370-A635-7E2226CE8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2631BE2-B988-49B9-A45D-94DC68E1C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8592DE-BDB6-48D6-860C-305F6835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C0B-540D-4A03-B71A-61AD93C270D3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5E8E48-0953-4CDA-8FE7-14233EC1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AABCBA-4FEE-4B7F-8DB8-DDEAE05B6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EBF-5DF3-4103-ABCE-770DB2C447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1970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86CF18-EF0E-4EDC-80DA-81CD2B8D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CCBA81-9E23-418D-B477-1FB52B77C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A538E5-8FCB-414C-9E2D-B79F95C9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C0B-540D-4A03-B71A-61AD93C270D3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AAB851-27D1-4B0E-B1E8-A2DC1708A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8ECFD7-1560-4A13-A7B4-5BA99AA2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EBF-5DF3-4103-ABCE-770DB2C447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063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770D94-03D2-49FB-817E-D2274363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9B180A-4413-4330-A9B0-56C36AED7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81D91A-F3CA-4800-8560-47644C17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C0B-540D-4A03-B71A-61AD93C270D3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12BE5D-604A-4432-906C-0F425221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7CFAC6-E4ED-4FDE-A952-7FC03307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EBF-5DF3-4103-ABCE-770DB2C447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6323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68302F-8C09-45B5-AA1F-455833DB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B65133-1F41-4DA4-ACAD-395FB15CA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9FFF24-FC9A-46B5-B8E7-CF650471C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0AD52C3-5F53-489F-BD29-F3EB6603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C0B-540D-4A03-B71A-61AD93C270D3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E8A571-E112-4868-9829-37008DFE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40BC390-8614-4F24-A7C6-5945EB9D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EBF-5DF3-4103-ABCE-770DB2C447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1713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A7092-834A-4830-9EF2-1E4944E8E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7A065D-524F-4D90-B637-773E6C3D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0320D19-2D4B-4C65-A7D3-A8E2A30A2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E26EB45-3AAE-49A3-A333-D92606444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8D6B19A-9EDF-4DAE-B24C-F60402ECC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6F0DDED-A303-4E3C-AFA7-8E366ADA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C0B-540D-4A03-B71A-61AD93C270D3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E4DA272-0247-40C1-9D09-6814329E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EAABB20-CD42-4197-AB8E-D1D46E37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EBF-5DF3-4103-ABCE-770DB2C447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618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0896DC-B80D-421A-8BDC-813C8457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0AD2BF4-51E1-4AA9-9C66-A3A43950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C0B-540D-4A03-B71A-61AD93C270D3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117FAF-555D-4624-9891-93552710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146815B-CEBE-41EE-92B2-323A693A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EBF-5DF3-4103-ABCE-770DB2C447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722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FE0E9F5-2F0B-4C54-90CE-EF530020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C0B-540D-4A03-B71A-61AD93C270D3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8A2E4C6-4A45-4E4C-9DDB-5D02120A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95DE9D0-8069-4DB6-82DD-E0F9C08A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EBF-5DF3-4103-ABCE-770DB2C447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1098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E9B2A9-7086-457F-9706-8544F16E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18FD9C-71AA-4BB2-B1E8-3083EDB7E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1032068-2F96-4404-9FC1-5786EDEE6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CB54F1B-5C72-443D-802D-07FFE13C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C0B-540D-4A03-B71A-61AD93C270D3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464C3A2-EB1A-482B-9BFD-DAF1CF22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6D10EB-A74B-4F48-8AA9-9CDB57C6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EBF-5DF3-4103-ABCE-770DB2C447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71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6" y="616415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276378-8F84-424D-B4C6-21B4EE6DD9C7}" type="datetime1">
              <a:rPr lang="fi-FI" smtClean="0"/>
              <a:t>7.6.2019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Tuija Ketola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18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2FF117-85A9-44A9-954B-0E081CA4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5F2172B-5729-4F62-B546-94097923D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7051CDE-CA75-45DC-A682-F5F5AA31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F67DA7-9EA5-4475-9939-529BB936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C0B-540D-4A03-B71A-61AD93C270D3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C41941-AD75-4028-AA0B-C1B7A74C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CD6132-83FC-424C-B42B-D3EFA8C3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EBF-5DF3-4103-ABCE-770DB2C447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486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0DA9C1-BB06-473B-90D8-C3513EB9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D7A6C65-D136-49A3-9965-D98C98390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649E18-52AD-4FFD-BCB1-087B2A81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C0B-540D-4A03-B71A-61AD93C270D3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823AA2-BF30-44C3-B7C5-007E5248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1448B6-BA75-4733-A0F0-6DFE6527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EBF-5DF3-4103-ABCE-770DB2C447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5764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EEC5AAD-2465-4976-A9C6-45DB0D5D2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FFBBB54-3BD7-4F64-AFED-B91EA1502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DE01CD-F4A2-4326-91F8-0BDCAA2B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C0B-540D-4A03-B71A-61AD93C270D3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3B1228-47AC-4E39-B603-C6E1ED50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91D036-FD0D-4E9B-8B99-277E6BBF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EBF-5DF3-4103-ABCE-770DB2C447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988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154" spc="-62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4" y="4198409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1454">
                <a:solidFill>
                  <a:srgbClr val="262626"/>
                </a:solidFill>
                <a:latin typeface="+mj-lt"/>
              </a:defRPr>
            </a:lvl1pPr>
            <a:lvl2pPr marL="237390" indent="0" algn="ctr">
              <a:buNone/>
              <a:defRPr sz="1454"/>
            </a:lvl2pPr>
            <a:lvl3pPr marL="474779" indent="0" algn="ctr">
              <a:buNone/>
              <a:defRPr sz="1246"/>
            </a:lvl3pPr>
            <a:lvl4pPr marL="712169" indent="0" algn="ctr">
              <a:buNone/>
              <a:defRPr sz="1038"/>
            </a:lvl4pPr>
            <a:lvl5pPr marL="949559" indent="0" algn="ctr">
              <a:buNone/>
              <a:defRPr sz="1038"/>
            </a:lvl5pPr>
            <a:lvl6pPr marL="1186948" indent="0" algn="ctr">
              <a:buNone/>
              <a:defRPr sz="1038"/>
            </a:lvl6pPr>
            <a:lvl7pPr marL="1424338" indent="0" algn="ctr">
              <a:buNone/>
              <a:defRPr sz="1038"/>
            </a:lvl7pPr>
            <a:lvl8pPr marL="1661728" indent="0" algn="ctr">
              <a:buNone/>
              <a:defRPr sz="1038"/>
            </a:lvl8pPr>
            <a:lvl9pPr marL="1899117" indent="0" algn="ctr">
              <a:buNone/>
              <a:defRPr sz="1038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40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17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5" y="767419"/>
            <a:ext cx="10780777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154" b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1" y="4187275"/>
            <a:ext cx="9226297" cy="1645920"/>
          </a:xfrm>
        </p:spPr>
        <p:txBody>
          <a:bodyPr anchor="t">
            <a:normAutofit/>
          </a:bodyPr>
          <a:lstStyle>
            <a:lvl1pPr marL="0" indent="0">
              <a:buNone/>
              <a:defRPr sz="1454">
                <a:solidFill>
                  <a:schemeClr val="tx1"/>
                </a:solidFill>
                <a:latin typeface="+mj-lt"/>
              </a:defRPr>
            </a:lvl1pPr>
            <a:lvl2pPr marL="23739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2pPr>
            <a:lvl3pPr marL="47477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3pPr>
            <a:lvl4pPr marL="712169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4pPr>
            <a:lvl5pPr marL="949559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5pPr>
            <a:lvl6pPr marL="1186948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6pPr>
            <a:lvl7pPr marL="1424338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7pPr>
            <a:lvl8pPr marL="1661728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8pPr>
            <a:lvl9pPr marL="1899117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66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7" y="1993392"/>
            <a:ext cx="5074921" cy="3767328"/>
          </a:xfrm>
        </p:spPr>
        <p:txBody>
          <a:bodyPr/>
          <a:lstStyle>
            <a:lvl1pPr>
              <a:defRPr sz="1142"/>
            </a:lvl1pPr>
            <a:lvl2pPr>
              <a:defRPr sz="987"/>
            </a:lvl2pPr>
            <a:lvl3pPr>
              <a:defRPr sz="883"/>
            </a:lvl3pPr>
            <a:lvl4pPr>
              <a:defRPr sz="779"/>
            </a:lvl4pPr>
            <a:lvl5pPr>
              <a:defRPr sz="727"/>
            </a:lvl5pPr>
            <a:lvl6pPr>
              <a:defRPr sz="727"/>
            </a:lvl6pPr>
            <a:lvl7pPr>
              <a:defRPr sz="727"/>
            </a:lvl7pPr>
            <a:lvl8pPr>
              <a:defRPr sz="727"/>
            </a:lvl8pPr>
            <a:lvl9pPr>
              <a:defRPr sz="727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3651" y="1993392"/>
            <a:ext cx="5074921" cy="3767328"/>
          </a:xfrm>
        </p:spPr>
        <p:txBody>
          <a:bodyPr/>
          <a:lstStyle>
            <a:lvl1pPr>
              <a:defRPr sz="1142"/>
            </a:lvl1pPr>
            <a:lvl2pPr>
              <a:defRPr sz="987"/>
            </a:lvl2pPr>
            <a:lvl3pPr>
              <a:defRPr sz="883"/>
            </a:lvl3pPr>
            <a:lvl4pPr>
              <a:defRPr sz="779"/>
            </a:lvl4pPr>
            <a:lvl5pPr>
              <a:defRPr sz="727"/>
            </a:lvl5pPr>
            <a:lvl6pPr>
              <a:defRPr sz="727"/>
            </a:lvl6pPr>
            <a:lvl7pPr>
              <a:defRPr sz="727"/>
            </a:lvl7pPr>
            <a:lvl8pPr>
              <a:defRPr sz="727"/>
            </a:lvl8pPr>
            <a:lvl9pPr>
              <a:defRPr sz="727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00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7" y="2032000"/>
            <a:ext cx="5074921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38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237390" indent="0">
              <a:buNone/>
              <a:defRPr sz="1038" b="1"/>
            </a:lvl2pPr>
            <a:lvl3pPr marL="474779" indent="0">
              <a:buNone/>
              <a:defRPr sz="935" b="1"/>
            </a:lvl3pPr>
            <a:lvl4pPr marL="712169" indent="0">
              <a:buNone/>
              <a:defRPr sz="831" b="1"/>
            </a:lvl4pPr>
            <a:lvl5pPr marL="949559" indent="0">
              <a:buNone/>
              <a:defRPr sz="831" b="1"/>
            </a:lvl5pPr>
            <a:lvl6pPr marL="1186948" indent="0">
              <a:buNone/>
              <a:defRPr sz="831" b="1"/>
            </a:lvl6pPr>
            <a:lvl7pPr marL="1424338" indent="0">
              <a:buNone/>
              <a:defRPr sz="831" b="1"/>
            </a:lvl7pPr>
            <a:lvl8pPr marL="1661728" indent="0">
              <a:buNone/>
              <a:defRPr sz="831" b="1"/>
            </a:lvl8pPr>
            <a:lvl9pPr marL="1899117" indent="0">
              <a:buNone/>
              <a:defRPr sz="831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7" y="2736150"/>
            <a:ext cx="5074921" cy="3200400"/>
          </a:xfrm>
        </p:spPr>
        <p:txBody>
          <a:bodyPr/>
          <a:lstStyle>
            <a:lvl1pPr>
              <a:defRPr sz="1090"/>
            </a:lvl1pPr>
            <a:lvl2pPr>
              <a:defRPr sz="935"/>
            </a:lvl2pPr>
            <a:lvl3pPr>
              <a:defRPr sz="831"/>
            </a:lvl3pPr>
            <a:lvl4pPr>
              <a:defRPr sz="727"/>
            </a:lvl4pPr>
            <a:lvl5pPr>
              <a:defRPr sz="727"/>
            </a:lvl5pPr>
            <a:lvl6pPr>
              <a:defRPr sz="727"/>
            </a:lvl6pPr>
            <a:lvl7pPr>
              <a:defRPr sz="727"/>
            </a:lvl7pPr>
            <a:lvl8pPr>
              <a:defRPr sz="727"/>
            </a:lvl8pPr>
            <a:lvl9pPr>
              <a:defRPr sz="727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5080" y="2029968"/>
            <a:ext cx="5074921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38" b="0" cap="all" baseline="0">
                <a:latin typeface="+mj-lt"/>
              </a:defRPr>
            </a:lvl1pPr>
            <a:lvl2pPr marL="237390" indent="0">
              <a:buNone/>
              <a:defRPr sz="1038" b="1"/>
            </a:lvl2pPr>
            <a:lvl3pPr marL="474779" indent="0">
              <a:buNone/>
              <a:defRPr sz="935" b="1"/>
            </a:lvl3pPr>
            <a:lvl4pPr marL="712169" indent="0">
              <a:buNone/>
              <a:defRPr sz="831" b="1"/>
            </a:lvl4pPr>
            <a:lvl5pPr marL="949559" indent="0">
              <a:buNone/>
              <a:defRPr sz="831" b="1"/>
            </a:lvl5pPr>
            <a:lvl6pPr marL="1186948" indent="0">
              <a:buNone/>
              <a:defRPr sz="831" b="1"/>
            </a:lvl6pPr>
            <a:lvl7pPr marL="1424338" indent="0">
              <a:buNone/>
              <a:defRPr sz="831" b="1"/>
            </a:lvl7pPr>
            <a:lvl8pPr marL="1661728" indent="0">
              <a:buNone/>
              <a:defRPr sz="831" b="1"/>
            </a:lvl8pPr>
            <a:lvl9pPr marL="1899117" indent="0">
              <a:buNone/>
              <a:defRPr sz="831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5080" y="2734056"/>
            <a:ext cx="5074921" cy="3200400"/>
          </a:xfrm>
        </p:spPr>
        <p:txBody>
          <a:bodyPr/>
          <a:lstStyle>
            <a:lvl1pPr>
              <a:defRPr sz="1090"/>
            </a:lvl1pPr>
            <a:lvl2pPr>
              <a:defRPr sz="935"/>
            </a:lvl2pPr>
            <a:lvl3pPr>
              <a:defRPr sz="831"/>
            </a:lvl3pPr>
            <a:lvl4pPr>
              <a:defRPr sz="727"/>
            </a:lvl4pPr>
            <a:lvl5pPr>
              <a:defRPr sz="727"/>
            </a:lvl5pPr>
            <a:lvl6pPr>
              <a:defRPr sz="727"/>
            </a:lvl6pPr>
            <a:lvl7pPr>
              <a:defRPr sz="727"/>
            </a:lvl7pPr>
            <a:lvl8pPr>
              <a:defRPr sz="727"/>
            </a:lvl8pPr>
            <a:lvl9pPr>
              <a:defRPr sz="727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27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8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valk_kehys_tumm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6" y="616415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29AF8-D492-4F99-9AF8-8CBF32ADC8BF}" type="datetime1">
              <a:rPr lang="fi-FI" smtClean="0"/>
              <a:t>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Tuija Ketola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32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5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1869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1142"/>
            </a:lvl1pPr>
            <a:lvl2pPr>
              <a:defRPr sz="987"/>
            </a:lvl2pPr>
            <a:lvl3pPr>
              <a:defRPr sz="883"/>
            </a:lvl3pPr>
            <a:lvl4pPr>
              <a:defRPr sz="779"/>
            </a:lvl4pPr>
            <a:lvl5pPr>
              <a:defRPr sz="727"/>
            </a:lvl5pPr>
            <a:lvl6pPr>
              <a:defRPr sz="727"/>
            </a:lvl6pPr>
            <a:lvl7pPr>
              <a:defRPr sz="727"/>
            </a:lvl7pPr>
            <a:lvl8pPr>
              <a:defRPr sz="727"/>
            </a:lvl8pPr>
            <a:lvl9pPr>
              <a:defRPr sz="727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4"/>
            <a:ext cx="3398521" cy="3126987"/>
          </a:xfrm>
        </p:spPr>
        <p:txBody>
          <a:bodyPr>
            <a:normAutofit/>
          </a:bodyPr>
          <a:lstStyle>
            <a:lvl1pPr marL="0" marR="0" indent="0" algn="l" defTabSz="474779" rtl="0" eaLnBrk="1" fontAlgn="auto" latinLnBrk="0" hangingPunct="1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9">
                <a:solidFill>
                  <a:srgbClr val="404040"/>
                </a:solidFill>
              </a:defRPr>
            </a:lvl1pPr>
            <a:lvl2pPr marL="237390" indent="0">
              <a:buNone/>
              <a:defRPr sz="623"/>
            </a:lvl2pPr>
            <a:lvl3pPr marL="474779" indent="0">
              <a:buNone/>
              <a:defRPr sz="519"/>
            </a:lvl3pPr>
            <a:lvl4pPr marL="712169" indent="0">
              <a:buNone/>
              <a:defRPr sz="467"/>
            </a:lvl4pPr>
            <a:lvl5pPr marL="949559" indent="0">
              <a:buNone/>
              <a:defRPr sz="467"/>
            </a:lvl5pPr>
            <a:lvl6pPr marL="1186948" indent="0">
              <a:buNone/>
              <a:defRPr sz="467"/>
            </a:lvl6pPr>
            <a:lvl7pPr marL="1424338" indent="0">
              <a:buNone/>
              <a:defRPr sz="467"/>
            </a:lvl7pPr>
            <a:lvl8pPr marL="1661728" indent="0">
              <a:buNone/>
              <a:defRPr sz="467"/>
            </a:lvl8pPr>
            <a:lvl9pPr marL="1899117" indent="0">
              <a:buNone/>
              <a:defRPr sz="467"/>
            </a:lvl9pPr>
          </a:lstStyle>
          <a:p>
            <a:pPr marL="0" marR="0" lvl="0" indent="0" algn="l" defTabSz="474779" rtl="0" eaLnBrk="1" fontAlgn="auto" latinLnBrk="0" hangingPunct="1">
              <a:lnSpc>
                <a:spcPct val="100000"/>
              </a:lnSpc>
              <a:spcBef>
                <a:spcPts val="7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872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9"/>
            <a:ext cx="10780777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1454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415"/>
              </a:spcBef>
              <a:buNone/>
              <a:defRPr sz="1662">
                <a:solidFill>
                  <a:srgbClr val="4D4D4D"/>
                </a:solidFill>
              </a:defRPr>
            </a:lvl1pPr>
            <a:lvl2pPr marL="237390" indent="0">
              <a:buNone/>
              <a:defRPr sz="1454"/>
            </a:lvl2pPr>
            <a:lvl3pPr marL="474779" indent="0">
              <a:buNone/>
              <a:defRPr sz="1246"/>
            </a:lvl3pPr>
            <a:lvl4pPr marL="712169" indent="0">
              <a:buNone/>
              <a:defRPr sz="1038"/>
            </a:lvl4pPr>
            <a:lvl5pPr marL="949559" indent="0">
              <a:buNone/>
              <a:defRPr sz="1038"/>
            </a:lvl5pPr>
            <a:lvl6pPr marL="1186948" indent="0">
              <a:buNone/>
              <a:defRPr sz="1038"/>
            </a:lvl6pPr>
            <a:lvl7pPr marL="1424338" indent="0">
              <a:buNone/>
              <a:defRPr sz="1038"/>
            </a:lvl7pPr>
            <a:lvl8pPr marL="1661728" indent="0">
              <a:buNone/>
              <a:defRPr sz="1038"/>
            </a:lvl8pPr>
            <a:lvl9pPr marL="1899117" indent="0">
              <a:buNone/>
              <a:defRPr sz="1038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6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23"/>
              </a:spcBef>
              <a:buNone/>
              <a:defRPr sz="727">
                <a:solidFill>
                  <a:srgbClr val="262626"/>
                </a:solidFill>
              </a:defRPr>
            </a:lvl1pPr>
            <a:lvl2pPr marL="237390" indent="0">
              <a:buNone/>
              <a:defRPr sz="623"/>
            </a:lvl2pPr>
            <a:lvl3pPr marL="474779" indent="0">
              <a:buNone/>
              <a:defRPr sz="519"/>
            </a:lvl3pPr>
            <a:lvl4pPr marL="712169" indent="0">
              <a:buNone/>
              <a:defRPr sz="467"/>
            </a:lvl4pPr>
            <a:lvl5pPr marL="949559" indent="0">
              <a:buNone/>
              <a:defRPr sz="467"/>
            </a:lvl5pPr>
            <a:lvl6pPr marL="1186948" indent="0">
              <a:buNone/>
              <a:defRPr sz="467"/>
            </a:lvl6pPr>
            <a:lvl7pPr marL="1424338" indent="0">
              <a:buNone/>
              <a:defRPr sz="467"/>
            </a:lvl7pPr>
            <a:lvl8pPr marL="1661728" indent="0">
              <a:buNone/>
              <a:defRPr sz="467"/>
            </a:lvl8pPr>
            <a:lvl9pPr marL="1899117" indent="0">
              <a:buNone/>
              <a:defRPr sz="467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72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88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2" y="695325"/>
            <a:ext cx="2628900" cy="48006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77"/>
            <a:ext cx="7734300" cy="540067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7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000" y="1584000"/>
            <a:ext cx="10752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896135BB-73A4-4E5D-AB53-7536C8A90BCC}" type="datetime1">
              <a:rPr lang="fi-FI" smtClean="0"/>
              <a:t>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/>
              <a:t>Tuija Ketola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85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20000" y="1584000"/>
            <a:ext cx="5232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584000"/>
            <a:ext cx="528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18C4-8D7A-4BB2-BA94-03039F3E265D}" type="datetime1">
              <a:rPr lang="fi-FI" smtClean="0"/>
              <a:t>7.6.2019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93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0000" y="1584000"/>
            <a:ext cx="10752597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20000" y="1980000"/>
            <a:ext cx="10752597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5B0B-311C-4200-BF58-AE684E9FBD67}" type="datetime1">
              <a:rPr lang="fi-FI" smtClean="0"/>
              <a:t>7.6.2019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78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5C32-028D-4AF8-AF6B-F5507DC626D3}" type="datetime1">
              <a:rPr lang="fi-FI" smtClean="0"/>
              <a:t>7.6.2019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31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20000" y="612000"/>
            <a:ext cx="10752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0000" y="1584000"/>
            <a:ext cx="10752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555045" y="630932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5FD82ED-DBF1-4B32-9F3F-9A75571CC967}" type="datetime1">
              <a:rPr lang="fi-FI" smtClean="0"/>
              <a:t>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72040" y="6309320"/>
            <a:ext cx="264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Tuija Ketola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52183" y="6309320"/>
            <a:ext cx="57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495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20000" y="612000"/>
            <a:ext cx="10752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0000" y="1584000"/>
            <a:ext cx="10752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555045" y="630932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1B48D5-7DCF-4B12-8FC3-76BB2D33A198}" type="datetime1">
              <a:rPr lang="fi-FI" smtClean="0"/>
              <a:pPr/>
              <a:t>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72040" y="6309320"/>
            <a:ext cx="264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52183" y="6309320"/>
            <a:ext cx="57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91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E850-05AD-40CC-8834-A6B9F9779576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DF0E2-CF41-4F06-A073-AA0D82E0CE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76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AF77192-C918-4E79-92BC-27EE054E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566526-B321-4327-B471-CA1A08A71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896807-60A7-4BF1-A9A3-D8F340773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25C0B-540D-4A03-B71A-61AD93C270D3}" type="datetimeFigureOut">
              <a:rPr lang="fi-FI" smtClean="0"/>
              <a:t>7.6.2019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841F87-C80C-4B3E-B025-2F24D78BB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B71755-3586-4334-9510-9328518CB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60EBF-5DF3-4103-ABCE-770DB2C447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98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7" y="499534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1993394"/>
            <a:ext cx="10753726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2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4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4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591" y="5829749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673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5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474779" rtl="0" eaLnBrk="1" latinLnBrk="0" hangingPunct="1">
        <a:lnSpc>
          <a:spcPct val="90000"/>
        </a:lnSpc>
        <a:spcBef>
          <a:spcPct val="0"/>
        </a:spcBef>
        <a:buNone/>
        <a:defRPr sz="2492" kern="1200" spc="-62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7478" indent="-47478" algn="l" defTabSz="474779" rtl="0" eaLnBrk="1" latinLnBrk="0" hangingPunct="1">
        <a:lnSpc>
          <a:spcPct val="85000"/>
        </a:lnSpc>
        <a:spcBef>
          <a:spcPts val="675"/>
        </a:spcBef>
        <a:buFont typeface="Arial" pitchFamily="34" charset="0"/>
        <a:buChar char=" "/>
        <a:defRPr sz="124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42434" indent="-178042" algn="l" defTabSz="474779" rtl="0" eaLnBrk="1" latinLnBrk="0" hangingPunct="1">
        <a:lnSpc>
          <a:spcPct val="85000"/>
        </a:lnSpc>
        <a:spcBef>
          <a:spcPts val="312"/>
        </a:spcBef>
        <a:buFont typeface="Arial" pitchFamily="34" charset="0"/>
        <a:buChar char=" "/>
        <a:defRPr sz="124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84868" indent="-284868" algn="l" defTabSz="474779" rtl="0" eaLnBrk="1" latinLnBrk="0" hangingPunct="1">
        <a:lnSpc>
          <a:spcPct val="85000"/>
        </a:lnSpc>
        <a:spcBef>
          <a:spcPts val="312"/>
        </a:spcBef>
        <a:buFont typeface="Arial" pitchFamily="34" charset="0"/>
        <a:buChar char=" "/>
        <a:defRPr sz="1038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427301" indent="-427301" algn="l" defTabSz="474779" rtl="0" eaLnBrk="1" latinLnBrk="0" hangingPunct="1">
        <a:lnSpc>
          <a:spcPct val="85000"/>
        </a:lnSpc>
        <a:spcBef>
          <a:spcPts val="312"/>
        </a:spcBef>
        <a:buFont typeface="Arial" pitchFamily="34" charset="0"/>
        <a:buChar char=" "/>
        <a:defRPr sz="93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569735" indent="-569735" algn="l" defTabSz="474779" rtl="0" eaLnBrk="1" latinLnBrk="0" hangingPunct="1">
        <a:lnSpc>
          <a:spcPct val="85000"/>
        </a:lnSpc>
        <a:spcBef>
          <a:spcPts val="312"/>
        </a:spcBef>
        <a:buFont typeface="Arial" pitchFamily="34" charset="0"/>
        <a:buChar char=" "/>
        <a:defRPr sz="93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623070" indent="-118695" algn="l" defTabSz="474779" rtl="0" eaLnBrk="1" latinLnBrk="0" hangingPunct="1">
        <a:lnSpc>
          <a:spcPct val="85000"/>
        </a:lnSpc>
        <a:spcBef>
          <a:spcPts val="312"/>
        </a:spcBef>
        <a:buFont typeface="Arial" pitchFamily="34" charset="0"/>
        <a:buChar char=" "/>
        <a:defRPr sz="93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726915" indent="-118695" algn="l" defTabSz="474779" rtl="0" eaLnBrk="1" latinLnBrk="0" hangingPunct="1">
        <a:lnSpc>
          <a:spcPct val="85000"/>
        </a:lnSpc>
        <a:spcBef>
          <a:spcPts val="312"/>
        </a:spcBef>
        <a:buFont typeface="Arial" pitchFamily="34" charset="0"/>
        <a:buChar char=" "/>
        <a:defRPr sz="93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830760" indent="-118695" algn="l" defTabSz="474779" rtl="0" eaLnBrk="1" latinLnBrk="0" hangingPunct="1">
        <a:lnSpc>
          <a:spcPct val="85000"/>
        </a:lnSpc>
        <a:spcBef>
          <a:spcPts val="312"/>
        </a:spcBef>
        <a:buFont typeface="Arial" pitchFamily="34" charset="0"/>
        <a:buChar char=" "/>
        <a:defRPr sz="93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934605" indent="-118695" algn="l" defTabSz="474779" rtl="0" eaLnBrk="1" latinLnBrk="0" hangingPunct="1">
        <a:lnSpc>
          <a:spcPct val="85000"/>
        </a:lnSpc>
        <a:spcBef>
          <a:spcPts val="312"/>
        </a:spcBef>
        <a:buFont typeface="Arial" pitchFamily="34" charset="0"/>
        <a:buChar char=" "/>
        <a:defRPr sz="93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1pPr>
      <a:lvl2pPr marL="237390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7477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71216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94955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18694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42433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66172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1899117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26" Type="http://schemas.openxmlformats.org/officeDocument/2006/relationships/image" Target="../media/image48.png"/><Relationship Id="rId39" Type="http://schemas.openxmlformats.org/officeDocument/2006/relationships/image" Target="../media/image61.png"/><Relationship Id="rId3" Type="http://schemas.openxmlformats.org/officeDocument/2006/relationships/image" Target="../media/image26.svg"/><Relationship Id="rId21" Type="http://schemas.openxmlformats.org/officeDocument/2006/relationships/image" Target="../media/image43.png"/><Relationship Id="rId34" Type="http://schemas.openxmlformats.org/officeDocument/2006/relationships/image" Target="../media/image56.svg"/><Relationship Id="rId42" Type="http://schemas.openxmlformats.org/officeDocument/2006/relationships/image" Target="../media/image64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60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20.svg"/><Relationship Id="rId29" Type="http://schemas.openxmlformats.org/officeDocument/2006/relationships/image" Target="../media/image51.sv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24" Type="http://schemas.openxmlformats.org/officeDocument/2006/relationships/image" Target="../media/image46.svg"/><Relationship Id="rId32" Type="http://schemas.openxmlformats.org/officeDocument/2006/relationships/image" Target="../media/image54.svg"/><Relationship Id="rId37" Type="http://schemas.openxmlformats.org/officeDocument/2006/relationships/image" Target="../media/image59.png"/><Relationship Id="rId40" Type="http://schemas.openxmlformats.org/officeDocument/2006/relationships/image" Target="../media/image62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sv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Relationship Id="rId22" Type="http://schemas.openxmlformats.org/officeDocument/2006/relationships/image" Target="../media/image44.svg"/><Relationship Id="rId27" Type="http://schemas.openxmlformats.org/officeDocument/2006/relationships/image" Target="../media/image49.sv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43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ur02.safelinks.protection.outlook.com/?url=https://link.webropolsurveys.com/S/BE9FD36A005940E7&amp;data=02|01|Tuija.Ketola@jamk.fi|302dfdae78fd4c4c611808d6c1970350|6e9eaaf03ff74de98cd41ffbd45951b9|1|0|636909251670671079&amp;sdata=q%2Blm9Fg7GV6Lu2P3hKpXlE9L/EPGuOvHZvzVRO9b3mk%3D&amp;reserved=0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koivisto@koske.fi" TargetMode="External"/><Relationship Id="rId2" Type="http://schemas.openxmlformats.org/officeDocument/2006/relationships/hyperlink" Target="mailto:tuija.ketola@jamk.fi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rja.hytonen@gradia.f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3143672" y="2467073"/>
            <a:ext cx="5724834" cy="593868"/>
          </a:xfrm>
        </p:spPr>
        <p:txBody>
          <a:bodyPr/>
          <a:lstStyle/>
          <a:p>
            <a:r>
              <a:rPr lang="fi-FI" sz="3200" dirty="0"/>
              <a:t>PAKU –Palvelupolut kuntoon!</a:t>
            </a:r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>
          <a:xfrm>
            <a:off x="3006154" y="3250527"/>
            <a:ext cx="6329846" cy="600328"/>
          </a:xfrm>
        </p:spPr>
        <p:txBody>
          <a:bodyPr/>
          <a:lstStyle/>
          <a:p>
            <a:r>
              <a:rPr lang="fi-FI" sz="2800" dirty="0"/>
              <a:t>2018-2020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860765" y="3636923"/>
            <a:ext cx="6270171" cy="2107748"/>
          </a:xfrm>
        </p:spPr>
        <p:txBody>
          <a:bodyPr/>
          <a:lstStyle/>
          <a:p>
            <a:r>
              <a:rPr lang="fi-FI" sz="3200" dirty="0">
                <a:solidFill>
                  <a:srgbClr val="FFFFFF"/>
                </a:solidFill>
                <a:latin typeface="Arial"/>
              </a:rPr>
              <a:t>Koulutuksellinen työpaja</a:t>
            </a:r>
          </a:p>
          <a:p>
            <a:r>
              <a:rPr lang="fi-FI" sz="3200" dirty="0">
                <a:solidFill>
                  <a:srgbClr val="FFFFFF"/>
                </a:solidFill>
                <a:latin typeface="Arial"/>
              </a:rPr>
              <a:t>23.5.2019</a:t>
            </a:r>
          </a:p>
        </p:txBody>
      </p:sp>
      <p:pic>
        <p:nvPicPr>
          <p:cNvPr id="21" name="Kuvan paikkamerkki 20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562" r="5562"/>
          <a:stretch>
            <a:fillRect/>
          </a:stretch>
        </p:blipFill>
        <p:spPr>
          <a:xfrm>
            <a:off x="249644" y="5744671"/>
            <a:ext cx="1411972" cy="932258"/>
          </a:xfrm>
          <a:prstGeom prst="rect">
            <a:avLst/>
          </a:prstGeom>
        </p:spPr>
      </p:pic>
      <p:pic>
        <p:nvPicPr>
          <p:cNvPr id="2" name="Kuvan paikkamerkki 1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706" r="2706"/>
          <a:stretch>
            <a:fillRect/>
          </a:stretch>
        </p:blipFill>
        <p:spPr>
          <a:xfrm>
            <a:off x="1707660" y="5744671"/>
            <a:ext cx="1389968" cy="924431"/>
          </a:xfrm>
          <a:prstGeom prst="rect">
            <a:avLst/>
          </a:prstGeom>
        </p:spPr>
      </p:pic>
      <p:pic>
        <p:nvPicPr>
          <p:cNvPr id="14" name="Kuvan paikkamerkki 13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8852" r="8852"/>
          <a:stretch>
            <a:fillRect/>
          </a:stretch>
        </p:blipFill>
        <p:spPr>
          <a:xfrm>
            <a:off x="3143672" y="5754748"/>
            <a:ext cx="1506171" cy="932258"/>
          </a:xfrm>
          <a:prstGeom prst="rect">
            <a:avLst/>
          </a:prstGeom>
        </p:spPr>
      </p:pic>
      <p:pic>
        <p:nvPicPr>
          <p:cNvPr id="10" name="Kuva 9"/>
          <p:cNvPicPr/>
          <p:nvPr/>
        </p:nvPicPr>
        <p:blipFill>
          <a:blip r:embed="rId5"/>
          <a:stretch>
            <a:fillRect/>
          </a:stretch>
        </p:blipFill>
        <p:spPr>
          <a:xfrm>
            <a:off x="3006154" y="299445"/>
            <a:ext cx="5895404" cy="20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4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AE14C9-D175-49FD-96BD-8B2D5623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04" y="274647"/>
            <a:ext cx="10752000" cy="633136"/>
          </a:xfrm>
        </p:spPr>
        <p:txBody>
          <a:bodyPr/>
          <a:lstStyle/>
          <a:p>
            <a:r>
              <a:rPr lang="fi-FI" dirty="0"/>
              <a:t>Yhteenvetoa teemoista ja tarpeista palveluohjauksen taustalla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E757B80-216A-4333-8DC9-D9459917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B2D81550-5EFB-423C-B9A2-60BCE0452151}"/>
              </a:ext>
            </a:extLst>
          </p:cNvPr>
          <p:cNvSpPr/>
          <p:nvPr/>
        </p:nvSpPr>
        <p:spPr>
          <a:xfrm>
            <a:off x="65874" y="1462424"/>
            <a:ext cx="2774196" cy="1487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Miksi?</a:t>
            </a:r>
          </a:p>
          <a:p>
            <a:pPr algn="ctr"/>
            <a:r>
              <a:rPr lang="fi-FI" dirty="0"/>
              <a:t>- </a:t>
            </a:r>
            <a:r>
              <a:rPr lang="fi-FI" sz="1200" dirty="0"/>
              <a:t>Millaiseen ongelmaan / tarpeeseen  palveluohjauksesta haetaan apua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0B69684B-05C7-4211-9F80-59844389CB61}"/>
              </a:ext>
            </a:extLst>
          </p:cNvPr>
          <p:cNvSpPr/>
          <p:nvPr/>
        </p:nvSpPr>
        <p:spPr>
          <a:xfrm>
            <a:off x="2913686" y="1762482"/>
            <a:ext cx="2216257" cy="887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-Rahat loppu ja häätöuhka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-Taloudellisen tilanteen ja vaihtoehtojen kartoittaminen 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39CE639C-3BA1-4E0D-8EE7-846D0073C130}"/>
              </a:ext>
            </a:extLst>
          </p:cNvPr>
          <p:cNvSpPr/>
          <p:nvPr/>
        </p:nvSpPr>
        <p:spPr>
          <a:xfrm>
            <a:off x="5228098" y="1762481"/>
            <a:ext cx="2216257" cy="887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Apua terveydentilan selvittämiseen ja avun piiriin pääsemiseen (työkyky-, mielenterveys- ja päihdeongelmat)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254C6D28-208F-4B2B-A19B-168FA22B87AF}"/>
              </a:ext>
            </a:extLst>
          </p:cNvPr>
          <p:cNvSpPr/>
          <p:nvPr/>
        </p:nvSpPr>
        <p:spPr>
          <a:xfrm>
            <a:off x="7542510" y="1762481"/>
            <a:ext cx="2216257" cy="887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Konkreettista apua hakemusten täyttämiseen ja tukitoimien hakemiseen 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7F850004-6394-4C9B-B8AE-BE961EF2345D}"/>
              </a:ext>
            </a:extLst>
          </p:cNvPr>
          <p:cNvSpPr/>
          <p:nvPr/>
        </p:nvSpPr>
        <p:spPr>
          <a:xfrm>
            <a:off x="9856922" y="1762481"/>
            <a:ext cx="2216257" cy="887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-Apua työnhakuongelmiin ja/tai opiskelu- ja kuntoutusmahdollisuuksien selvittämiseen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-Apua yksinäisyyteen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CBA909AD-3D35-4A34-8E45-477509F25425}"/>
              </a:ext>
            </a:extLst>
          </p:cNvPr>
          <p:cNvSpPr/>
          <p:nvPr/>
        </p:nvSpPr>
        <p:spPr>
          <a:xfrm>
            <a:off x="2913686" y="1410346"/>
            <a:ext cx="9159493" cy="3521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Halu muutokseen ja suunta elämälle </a:t>
            </a:r>
            <a:r>
              <a:rPr lang="fi-FI" sz="1400" dirty="0">
                <a:solidFill>
                  <a:schemeClr val="tx1"/>
                </a:solidFill>
              </a:rPr>
              <a:t>(ohjauksen ja yhteisen suunnittelun tarve)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FED9EA62-C627-4CBC-9507-C460EB728534}"/>
              </a:ext>
            </a:extLst>
          </p:cNvPr>
          <p:cNvSpPr/>
          <p:nvPr/>
        </p:nvSpPr>
        <p:spPr>
          <a:xfrm>
            <a:off x="2913685" y="2657959"/>
            <a:ext cx="9159493" cy="3521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Kokonaisuuden hallinta </a:t>
            </a:r>
            <a:r>
              <a:rPr lang="fi-FI" sz="1400" dirty="0">
                <a:solidFill>
                  <a:schemeClr val="tx1"/>
                </a:solidFill>
              </a:rPr>
              <a:t>(asioiden yhteensovittaminen, palvelutarpeen arviointi)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75FE605F-9AB1-4FC8-8C25-BE1F4E23F1E3}"/>
              </a:ext>
            </a:extLst>
          </p:cNvPr>
          <p:cNvSpPr/>
          <p:nvPr/>
        </p:nvSpPr>
        <p:spPr>
          <a:xfrm>
            <a:off x="65874" y="3221176"/>
            <a:ext cx="2774196" cy="1487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Mitä tavoitellaan?</a:t>
            </a:r>
          </a:p>
          <a:p>
            <a:pPr algn="ctr"/>
            <a:r>
              <a:rPr lang="fi-FI" dirty="0"/>
              <a:t>-</a:t>
            </a:r>
            <a:r>
              <a:rPr lang="fi-FI" sz="1200" dirty="0"/>
              <a:t>Millaista muutosta asiakkaat haluavat tilanteeseensa? 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7DD28890-FC82-411B-AAE6-01A81177FEB7}"/>
              </a:ext>
            </a:extLst>
          </p:cNvPr>
          <p:cNvSpPr/>
          <p:nvPr/>
        </p:nvSpPr>
        <p:spPr>
          <a:xfrm>
            <a:off x="2913682" y="3412499"/>
            <a:ext cx="2216257" cy="887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Perusturvallisuus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-Taloudellisen tilanteen parantuminen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-Asumiseen varmuutta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A0F880F8-9FF4-4760-B6CF-9CBC3F7004D6}"/>
              </a:ext>
            </a:extLst>
          </p:cNvPr>
          <p:cNvSpPr/>
          <p:nvPr/>
        </p:nvSpPr>
        <p:spPr>
          <a:xfrm>
            <a:off x="5228090" y="3401052"/>
            <a:ext cx="2216257" cy="887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Osallisuus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-ihmiskontaktit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-mielekäs tekeminen / työ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-kyky hoitaa asioitaan 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A1FF2454-3858-47B5-9536-5DAB5D660F4E}"/>
              </a:ext>
            </a:extLst>
          </p:cNvPr>
          <p:cNvSpPr/>
          <p:nvPr/>
        </p:nvSpPr>
        <p:spPr>
          <a:xfrm>
            <a:off x="7542498" y="3400453"/>
            <a:ext cx="2216257" cy="887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-Tietoa mahdollisuuksista ja osallistumisen paikoista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-Suunta: mistä lähteä liikkeelle, mihin ja miten?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23EB88C6-4041-4911-A6AD-F6E37429753A}"/>
              </a:ext>
            </a:extLst>
          </p:cNvPr>
          <p:cNvSpPr/>
          <p:nvPr/>
        </p:nvSpPr>
        <p:spPr>
          <a:xfrm>
            <a:off x="9856906" y="3400452"/>
            <a:ext cx="2216257" cy="887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Terveydentilan seuranta, työkyvyn arviointi ja jatkosuunnitelma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-kuntoutus, hoito, lääkkeet, tavoitteet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9667F719-8702-483A-8FD0-074447A5F883}"/>
              </a:ext>
            </a:extLst>
          </p:cNvPr>
          <p:cNvSpPr/>
          <p:nvPr/>
        </p:nvSpPr>
        <p:spPr>
          <a:xfrm>
            <a:off x="2913682" y="4307977"/>
            <a:ext cx="9159493" cy="3521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Elämänhallinta, elämänlaadun parantuminen, arjessa jaksaminen, itsenäisyys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CE7ACEF1-7B00-4736-B23A-C07B3122B830}"/>
              </a:ext>
            </a:extLst>
          </p:cNvPr>
          <p:cNvSpPr/>
          <p:nvPr/>
        </p:nvSpPr>
        <p:spPr>
          <a:xfrm>
            <a:off x="65874" y="4872339"/>
            <a:ext cx="2774196" cy="1487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Miten?</a:t>
            </a:r>
          </a:p>
          <a:p>
            <a:pPr algn="ctr"/>
            <a:r>
              <a:rPr lang="fi-FI" dirty="0"/>
              <a:t>-</a:t>
            </a:r>
            <a:r>
              <a:rPr lang="fi-FI" sz="1200" dirty="0"/>
              <a:t>Miten tulee toimia / miten työtä täytyy tehdä, jotta se tukee asiakkaan tavoitteisiin pääsyä?  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DAFD160F-FF4B-42B5-9C9F-EDE6F1D7C8AA}"/>
              </a:ext>
            </a:extLst>
          </p:cNvPr>
          <p:cNvSpPr/>
          <p:nvPr/>
        </p:nvSpPr>
        <p:spPr>
          <a:xfrm>
            <a:off x="2913682" y="4882101"/>
            <a:ext cx="2314408" cy="1168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-Ei ”pakettipalvelua”, yksilöllisesti ja luovasti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-Voimavarakeskeisesti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-Palvelua myös virastoajan ulkopuolella ja matalalla kynnyksellä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00A869ED-C482-429A-9EA7-198243F06582}"/>
              </a:ext>
            </a:extLst>
          </p:cNvPr>
          <p:cNvSpPr/>
          <p:nvPr/>
        </p:nvSpPr>
        <p:spPr>
          <a:xfrm>
            <a:off x="5289435" y="4889215"/>
            <a:ext cx="2216257" cy="11682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-Kohdataan aidosti ja kokonaisuutena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-Kuuntelu, läsnäolo, aika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-Sanoitetaan tilanne (yhteinen ymmärrys, tavoitteet)</a:t>
            </a: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FF683A42-A1A5-49C0-B105-3C10271C77A2}"/>
              </a:ext>
            </a:extLst>
          </p:cNvPr>
          <p:cNvSpPr/>
          <p:nvPr/>
        </p:nvSpPr>
        <p:spPr>
          <a:xfrm>
            <a:off x="7579304" y="4889215"/>
            <a:ext cx="2216257" cy="11682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-Asiakkaan ehdoilla 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-Yhdessä tekemällä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-Itseohjautuvuutta tukemalla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-Ei luovuteta / hylätä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-Jatkuva tuki ja kannustus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1EEEB06B-44DF-47BA-B3BA-27BBBEE06ED1}"/>
              </a:ext>
            </a:extLst>
          </p:cNvPr>
          <p:cNvSpPr/>
          <p:nvPr/>
        </p:nvSpPr>
        <p:spPr>
          <a:xfrm>
            <a:off x="9856906" y="4760271"/>
            <a:ext cx="2216257" cy="1290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-</a:t>
            </a:r>
            <a:r>
              <a:rPr lang="fi-FI" sz="1200" u="sng" dirty="0">
                <a:solidFill>
                  <a:schemeClr val="tx1"/>
                </a:solidFill>
              </a:rPr>
              <a:t>Tarjotaan</a:t>
            </a:r>
            <a:r>
              <a:rPr lang="fi-FI" sz="1200" dirty="0">
                <a:solidFill>
                  <a:schemeClr val="tx1"/>
                </a:solidFill>
              </a:rPr>
              <a:t> tukea, jalkaudutaan, etsitään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-Seurataan ja reagoidaan muutoksiin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-Monialainen yhteistyö, verkostot mukaan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-Selkeä tiedottaminen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3F45C7E7-EEF1-444C-82FC-FC197941D1F9}"/>
              </a:ext>
            </a:extLst>
          </p:cNvPr>
          <p:cNvSpPr/>
          <p:nvPr/>
        </p:nvSpPr>
        <p:spPr>
          <a:xfrm>
            <a:off x="2913682" y="6064625"/>
            <a:ext cx="9159493" cy="3521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Asiakaslähtöinen, kokonaisvaltainen kohtaaminen ja tilanteen kartoitus; asiakkaan omat tavoitteet </a:t>
            </a:r>
          </a:p>
        </p:txBody>
      </p:sp>
    </p:spTree>
    <p:extLst>
      <p:ext uri="{BB962C8B-B14F-4D97-AF65-F5344CB8AC3E}">
        <p14:creationId xmlns:p14="http://schemas.microsoft.com/office/powerpoint/2010/main" val="163691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0000" y="299384"/>
            <a:ext cx="10752000" cy="1302770"/>
          </a:xfrm>
        </p:spPr>
        <p:txBody>
          <a:bodyPr/>
          <a:lstStyle/>
          <a:p>
            <a:r>
              <a:rPr lang="fi-FI" dirty="0"/>
              <a:t>Yhteiskehittämistä palvelumuotoilun menetelmin, vaihe 2: Käyttäjäpersoonan palvelupolku kuvataan palvelutuokioiden ja kontaktipisteiden avulla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000" y="1729911"/>
            <a:ext cx="10752000" cy="4678704"/>
          </a:xfrm>
        </p:spPr>
        <p:txBody>
          <a:bodyPr/>
          <a:lstStyle/>
          <a:p>
            <a:r>
              <a:rPr lang="fi-FI" dirty="0"/>
              <a:t>Palvelutuokio on palvelutapahtuma</a:t>
            </a:r>
          </a:p>
          <a:p>
            <a:pPr lvl="1"/>
            <a:r>
              <a:rPr lang="fi-FI" dirty="0"/>
              <a:t>Millaisia palvelutapahtumia polulla oli (huomioidaan myös sähköiset kanavat)?</a:t>
            </a:r>
          </a:p>
          <a:p>
            <a:pPr lvl="1"/>
            <a:r>
              <a:rPr lang="fi-FI" dirty="0"/>
              <a:t>Käyttäjäpersoona etsii apua; Mistä? Miten hän löysi sen?</a:t>
            </a:r>
          </a:p>
          <a:p>
            <a:pPr lvl="1"/>
            <a:r>
              <a:rPr lang="fi-FI" dirty="0"/>
              <a:t>Mitä tapahtui palvelun aikana?</a:t>
            </a:r>
          </a:p>
          <a:p>
            <a:pPr lvl="1"/>
            <a:r>
              <a:rPr lang="fi-FI" dirty="0"/>
              <a:t>Mitkä tapahtui palvelun jälkeen?</a:t>
            </a:r>
          </a:p>
          <a:p>
            <a:r>
              <a:rPr lang="fi-FI" dirty="0"/>
              <a:t>Palvelutuokio koostuu kontaktipisteistä</a:t>
            </a:r>
          </a:p>
          <a:p>
            <a:pPr lvl="1"/>
            <a:r>
              <a:rPr lang="fi-FI" dirty="0"/>
              <a:t>Kontaktipiste voi olla esim. tila, esine, nettisivu, ihminen</a:t>
            </a:r>
          </a:p>
          <a:p>
            <a:r>
              <a:rPr lang="fi-FI" dirty="0"/>
              <a:t>Millaisia kontaktipisteitä polulla oli?</a:t>
            </a:r>
          </a:p>
          <a:p>
            <a:pPr lvl="1"/>
            <a:r>
              <a:rPr lang="fi-FI" dirty="0"/>
              <a:t>Mitkä tuokioista ja kontaktipisteistä olivat merkityksellisiä?</a:t>
            </a:r>
          </a:p>
          <a:p>
            <a:pPr lvl="1"/>
            <a:r>
              <a:rPr lang="fi-FI" dirty="0"/>
              <a:t>Mitkä olivat kriittiset pisteet?</a:t>
            </a:r>
          </a:p>
          <a:p>
            <a:r>
              <a:rPr lang="fi-FI" dirty="0"/>
              <a:t>Polku oli toimiva, koska...</a:t>
            </a:r>
          </a:p>
          <a:p>
            <a:r>
              <a:rPr lang="fi-FI" dirty="0"/>
              <a:t>Polussa oli puutteita, koska...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7.6.2019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363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hlinkClick r:id="rId2" action="ppaction://hlinksldjump"/>
              </a:rPr>
              <a:t>Palvelupolkukuvaus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esimerkkinä monialainen intensiivinen palveluohjaus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720000" y="1584000"/>
            <a:ext cx="10752000" cy="5085320"/>
          </a:xfrm>
        </p:spPr>
        <p:txBody>
          <a:bodyPr/>
          <a:lstStyle/>
          <a:p>
            <a:r>
              <a:rPr lang="fi-FI" dirty="0"/>
              <a:t>Mikä teki polusta toimivaa?</a:t>
            </a:r>
          </a:p>
          <a:p>
            <a:pPr lvl="1"/>
            <a:r>
              <a:rPr lang="fi-FI" dirty="0"/>
              <a:t>Asiakkaalle on annettu aina vaihtoehto</a:t>
            </a:r>
          </a:p>
          <a:p>
            <a:pPr lvl="1"/>
            <a:r>
              <a:rPr lang="fi-FI" dirty="0"/>
              <a:t>on saanut itse muokata polkuansa</a:t>
            </a:r>
          </a:p>
          <a:p>
            <a:pPr lvl="1"/>
            <a:r>
              <a:rPr lang="fi-FI" dirty="0"/>
              <a:t>yhteistyö (kaikki tuntee toisensa ja toistensa työtä)</a:t>
            </a:r>
          </a:p>
          <a:p>
            <a:pPr lvl="1"/>
            <a:r>
              <a:rPr lang="fi-FI" dirty="0"/>
              <a:t>oikea-aikaisuus (siirtyminen)</a:t>
            </a:r>
          </a:p>
          <a:p>
            <a:pPr lvl="1"/>
            <a:r>
              <a:rPr lang="fi-FI" dirty="0"/>
              <a:t>asiakkaiden ja työntekijöiden kemiat osuneet kohdalleen</a:t>
            </a:r>
          </a:p>
          <a:p>
            <a:pPr lvl="1"/>
            <a:r>
              <a:rPr lang="fi-FI" dirty="0"/>
              <a:t>paikkakunta tarpeeksi iso tarpeeksi pieni</a:t>
            </a:r>
          </a:p>
          <a:p>
            <a:pPr lvl="1"/>
            <a:r>
              <a:rPr lang="fi-FI" dirty="0"/>
              <a:t>luottamus työntekijöiden välillä</a:t>
            </a:r>
          </a:p>
          <a:p>
            <a:pPr lvl="1"/>
            <a:r>
              <a:rPr lang="fi-FI" dirty="0"/>
              <a:t> palvelurakenne tunnetaan</a:t>
            </a:r>
          </a:p>
          <a:p>
            <a:r>
              <a:rPr lang="fi-FI" dirty="0"/>
              <a:t>Riskit:</a:t>
            </a:r>
          </a:p>
          <a:p>
            <a:pPr lvl="1"/>
            <a:r>
              <a:rPr lang="fi-FI" dirty="0"/>
              <a:t>jos olisi annettu edetä liian nopeasti suhteessa voimavaroihin</a:t>
            </a:r>
          </a:p>
          <a:p>
            <a:pPr lvl="1"/>
            <a:r>
              <a:rPr lang="fi-FI" dirty="0"/>
              <a:t>jos kaikki palvelut yhtä aikaa (tuki muuttuu suorittamiseksi)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5C32-028D-4AF8-AF6B-F5507DC626D3}" type="datetime1">
              <a:rPr lang="fi-FI" smtClean="0"/>
              <a:t>7.6.2019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628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0B51DDF8-E3C5-430E-B7FC-E77ECB4F82D5}"/>
              </a:ext>
            </a:extLst>
          </p:cNvPr>
          <p:cNvSpPr/>
          <p:nvPr/>
        </p:nvSpPr>
        <p:spPr>
          <a:xfrm>
            <a:off x="51945" y="228286"/>
            <a:ext cx="3315694" cy="4092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B53165C-B354-4BA6-8DF8-19BB9D3CEACD}"/>
              </a:ext>
            </a:extLst>
          </p:cNvPr>
          <p:cNvSpPr txBox="1"/>
          <p:nvPr/>
        </p:nvSpPr>
        <p:spPr>
          <a:xfrm>
            <a:off x="337504" y="294044"/>
            <a:ext cx="136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Lähtötilanne</a:t>
            </a:r>
          </a:p>
        </p:txBody>
      </p:sp>
      <p:sp>
        <p:nvSpPr>
          <p:cNvPr id="4" name="Toimintopainike: Aloitussivull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6D7D5F2-0989-4E9D-BA26-479DD6FA146C}"/>
              </a:ext>
            </a:extLst>
          </p:cNvPr>
          <p:cNvSpPr/>
          <p:nvPr/>
        </p:nvSpPr>
        <p:spPr>
          <a:xfrm>
            <a:off x="245240" y="782798"/>
            <a:ext cx="891342" cy="75537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A34923D-BD24-45C2-9216-A862BDB93FAB}"/>
              </a:ext>
            </a:extLst>
          </p:cNvPr>
          <p:cNvSpPr txBox="1"/>
          <p:nvPr/>
        </p:nvSpPr>
        <p:spPr>
          <a:xfrm>
            <a:off x="1136582" y="782798"/>
            <a:ext cx="19734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Ammatillinen oppilaitos: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Opiskelija ei saavu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tunneille</a:t>
            </a:r>
          </a:p>
        </p:txBody>
      </p:sp>
      <p:sp>
        <p:nvSpPr>
          <p:cNvPr id="6" name="Nuoli: Alas 5">
            <a:extLst>
              <a:ext uri="{FF2B5EF4-FFF2-40B4-BE49-F238E27FC236}">
                <a16:creationId xmlns:a16="http://schemas.microsoft.com/office/drawing/2014/main" id="{011CD244-59D5-4EC9-901E-80A1D6F9F424}"/>
              </a:ext>
            </a:extLst>
          </p:cNvPr>
          <p:cNvSpPr/>
          <p:nvPr/>
        </p:nvSpPr>
        <p:spPr>
          <a:xfrm>
            <a:off x="373711" y="1538172"/>
            <a:ext cx="484632" cy="622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oimintopainike: Aloitussivull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92860F7-78E6-48A6-9D4E-5E536CD4FA2D}"/>
              </a:ext>
            </a:extLst>
          </p:cNvPr>
          <p:cNvSpPr/>
          <p:nvPr/>
        </p:nvSpPr>
        <p:spPr>
          <a:xfrm>
            <a:off x="226612" y="2146348"/>
            <a:ext cx="612251" cy="519213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uva 8" descr="Hämmentynyt henkilö">
            <a:extLst>
              <a:ext uri="{FF2B5EF4-FFF2-40B4-BE49-F238E27FC236}">
                <a16:creationId xmlns:a16="http://schemas.microsoft.com/office/drawing/2014/main" id="{29BDF81B-65F6-4945-BBDE-9A67FEA87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405" y="1928252"/>
            <a:ext cx="738664" cy="73866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D2087DE-7705-4C73-88B2-3C57EF02774F}"/>
              </a:ext>
            </a:extLst>
          </p:cNvPr>
          <p:cNvSpPr txBox="1"/>
          <p:nvPr/>
        </p:nvSpPr>
        <p:spPr>
          <a:xfrm>
            <a:off x="773191" y="1509308"/>
            <a:ext cx="2118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Oppilaitoksesta yhteys kunnan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etsivään nuorisotyöhön</a:t>
            </a:r>
          </a:p>
        </p:txBody>
      </p:sp>
      <p:sp>
        <p:nvSpPr>
          <p:cNvPr id="12" name="Nuoli: Taipunut ylös 11">
            <a:extLst>
              <a:ext uri="{FF2B5EF4-FFF2-40B4-BE49-F238E27FC236}">
                <a16:creationId xmlns:a16="http://schemas.microsoft.com/office/drawing/2014/main" id="{41C98783-753C-4163-855C-C1EE7F9FA666}"/>
              </a:ext>
            </a:extLst>
          </p:cNvPr>
          <p:cNvSpPr/>
          <p:nvPr/>
        </p:nvSpPr>
        <p:spPr>
          <a:xfrm rot="5400000">
            <a:off x="413531" y="2881437"/>
            <a:ext cx="962057" cy="530310"/>
          </a:xfrm>
          <a:prstGeom prst="bentUpArrow">
            <a:avLst>
              <a:gd name="adj1" fmla="val 25000"/>
              <a:gd name="adj2" fmla="val 2842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Kuva 13" descr="Talo">
            <a:extLst>
              <a:ext uri="{FF2B5EF4-FFF2-40B4-BE49-F238E27FC236}">
                <a16:creationId xmlns:a16="http://schemas.microsoft.com/office/drawing/2014/main" id="{D1A0F1F1-37A8-4293-A409-1A52F938B7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100" y="3156440"/>
            <a:ext cx="738664" cy="738664"/>
          </a:xfrm>
          <a:prstGeom prst="rect">
            <a:avLst/>
          </a:prstGeom>
        </p:spPr>
      </p:pic>
      <p:sp>
        <p:nvSpPr>
          <p:cNvPr id="17" name="Toimintopainike: Aloitussivulle 1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3A1CE46-0808-435A-8635-22E8853AF2E6}"/>
              </a:ext>
            </a:extLst>
          </p:cNvPr>
          <p:cNvSpPr/>
          <p:nvPr/>
        </p:nvSpPr>
        <p:spPr>
          <a:xfrm>
            <a:off x="2497756" y="2117621"/>
            <a:ext cx="612251" cy="519213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Kuva 17" descr="Hämmentynyt henkilö">
            <a:extLst>
              <a:ext uri="{FF2B5EF4-FFF2-40B4-BE49-F238E27FC236}">
                <a16:creationId xmlns:a16="http://schemas.microsoft.com/office/drawing/2014/main" id="{383F427D-75E0-45C1-96B5-CD32CB4971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68550" y="1927619"/>
            <a:ext cx="738664" cy="738664"/>
          </a:xfrm>
          <a:prstGeom prst="rect">
            <a:avLst/>
          </a:prstGeom>
        </p:spPr>
      </p:pic>
      <p:sp>
        <p:nvSpPr>
          <p:cNvPr id="19" name="Nuoli: Vasen-oikea 18">
            <a:extLst>
              <a:ext uri="{FF2B5EF4-FFF2-40B4-BE49-F238E27FC236}">
                <a16:creationId xmlns:a16="http://schemas.microsoft.com/office/drawing/2014/main" id="{90DF8C71-CBB5-47DF-B210-138B9FDFCD22}"/>
              </a:ext>
            </a:extLst>
          </p:cNvPr>
          <p:cNvSpPr/>
          <p:nvPr/>
        </p:nvSpPr>
        <p:spPr>
          <a:xfrm>
            <a:off x="1204661" y="2247972"/>
            <a:ext cx="914400" cy="3037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834B6586-1695-4DB0-B670-DAB7D444BB6A}"/>
              </a:ext>
            </a:extLst>
          </p:cNvPr>
          <p:cNvSpPr txBox="1"/>
          <p:nvPr/>
        </p:nvSpPr>
        <p:spPr>
          <a:xfrm>
            <a:off x="838863" y="2629880"/>
            <a:ext cx="215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Etsivä kotikäynnille yhdessä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aikuissosiaalityöntekijän kanssa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5ED66A25-573A-49AD-85FF-C8AF9E0349E0}"/>
              </a:ext>
            </a:extLst>
          </p:cNvPr>
          <p:cNvSpPr txBox="1"/>
          <p:nvPr/>
        </p:nvSpPr>
        <p:spPr>
          <a:xfrm>
            <a:off x="532737" y="3855208"/>
            <a:ext cx="246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Asiakas ”jumissa” kotona, kotikäynti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merkityksellinen ensikontakti</a:t>
            </a:r>
          </a:p>
        </p:txBody>
      </p:sp>
      <p:pic>
        <p:nvPicPr>
          <p:cNvPr id="24" name="Kuva 23" descr="Sydän ja syke">
            <a:extLst>
              <a:ext uri="{FF2B5EF4-FFF2-40B4-BE49-F238E27FC236}">
                <a16:creationId xmlns:a16="http://schemas.microsoft.com/office/drawing/2014/main" id="{5B905A5F-76AD-4EB2-8ED1-22715692EF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945" y="3743738"/>
            <a:ext cx="534063" cy="534063"/>
          </a:xfrm>
          <a:prstGeom prst="rect">
            <a:avLst/>
          </a:prstGeom>
        </p:spPr>
      </p:pic>
      <p:sp>
        <p:nvSpPr>
          <p:cNvPr id="27" name="Ellipsi 26">
            <a:extLst>
              <a:ext uri="{FF2B5EF4-FFF2-40B4-BE49-F238E27FC236}">
                <a16:creationId xmlns:a16="http://schemas.microsoft.com/office/drawing/2014/main" id="{CBE7F379-9E33-4A70-8175-012FB8C16C63}"/>
              </a:ext>
            </a:extLst>
          </p:cNvPr>
          <p:cNvSpPr/>
          <p:nvPr/>
        </p:nvSpPr>
        <p:spPr>
          <a:xfrm>
            <a:off x="3286670" y="433815"/>
            <a:ext cx="1602295" cy="39009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Tuen piirissä pysymisen varmistivat tarpeen mukainen, tiiviimpi tapaamistiheys kotikäynteinä (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sostt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krt/kk, etsivä aluksi useammin) </a:t>
            </a:r>
          </a:p>
        </p:txBody>
      </p:sp>
      <p:pic>
        <p:nvPicPr>
          <p:cNvPr id="29" name="Kuva 28" descr="Tanssiaskeleet">
            <a:extLst>
              <a:ext uri="{FF2B5EF4-FFF2-40B4-BE49-F238E27FC236}">
                <a16:creationId xmlns:a16="http://schemas.microsoft.com/office/drawing/2014/main" id="{186BE43C-6AF8-44AA-8471-24B4F6254F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3021262" y="2918944"/>
            <a:ext cx="914400" cy="1542497"/>
          </a:xfrm>
          <a:prstGeom prst="rect">
            <a:avLst/>
          </a:prstGeom>
        </p:spPr>
      </p:pic>
      <p:pic>
        <p:nvPicPr>
          <p:cNvPr id="31" name="Kuva 30" descr="Avain">
            <a:extLst>
              <a:ext uri="{FF2B5EF4-FFF2-40B4-BE49-F238E27FC236}">
                <a16:creationId xmlns:a16="http://schemas.microsoft.com/office/drawing/2014/main" id="{E80160B6-5874-4E6C-B4AB-77FAFD4358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3670518" y="476384"/>
            <a:ext cx="823357" cy="914400"/>
          </a:xfrm>
          <a:prstGeom prst="rect">
            <a:avLst/>
          </a:prstGeom>
        </p:spPr>
      </p:pic>
      <p:sp>
        <p:nvSpPr>
          <p:cNvPr id="36" name="Suorakulmio: Pyöristetyt kulmat 35">
            <a:extLst>
              <a:ext uri="{FF2B5EF4-FFF2-40B4-BE49-F238E27FC236}">
                <a16:creationId xmlns:a16="http://schemas.microsoft.com/office/drawing/2014/main" id="{1F68856A-B37C-4D9F-ABA2-96E5C0152762}"/>
              </a:ext>
            </a:extLst>
          </p:cNvPr>
          <p:cNvSpPr/>
          <p:nvPr/>
        </p:nvSpPr>
        <p:spPr>
          <a:xfrm>
            <a:off x="4739656" y="254976"/>
            <a:ext cx="7314521" cy="4079754"/>
          </a:xfrm>
          <a:prstGeom prst="roundRect">
            <a:avLst/>
          </a:prstGeom>
          <a:solidFill>
            <a:srgbClr val="FAFECA"/>
          </a:solidFill>
          <a:ln>
            <a:solidFill>
              <a:srgbClr val="FAF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Kuva 36" descr="Kengänjäljet">
            <a:extLst>
              <a:ext uri="{FF2B5EF4-FFF2-40B4-BE49-F238E27FC236}">
                <a16:creationId xmlns:a16="http://schemas.microsoft.com/office/drawing/2014/main" id="{C7A44793-2E65-40E0-AFD6-51D608B4F02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3269123">
            <a:off x="4284366" y="3329832"/>
            <a:ext cx="720720" cy="720720"/>
          </a:xfrm>
          <a:prstGeom prst="rect">
            <a:avLst/>
          </a:prstGeom>
        </p:spPr>
      </p:pic>
      <p:sp>
        <p:nvSpPr>
          <p:cNvPr id="40" name="Toimintopainike: Aloitussivulle 3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90CE160-4A4C-46C5-BD50-2675F50AC068}"/>
              </a:ext>
            </a:extLst>
          </p:cNvPr>
          <p:cNvSpPr/>
          <p:nvPr/>
        </p:nvSpPr>
        <p:spPr>
          <a:xfrm>
            <a:off x="4995476" y="622021"/>
            <a:ext cx="612251" cy="519213"/>
          </a:xfrm>
          <a:prstGeom prst="actionButtonHom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Kuva 40" descr="Kengänjäljet">
            <a:extLst>
              <a:ext uri="{FF2B5EF4-FFF2-40B4-BE49-F238E27FC236}">
                <a16:creationId xmlns:a16="http://schemas.microsoft.com/office/drawing/2014/main" id="{D105CA77-436D-467E-A91C-E77BECE3F7E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3171">
            <a:off x="4642853" y="2675198"/>
            <a:ext cx="677655" cy="677655"/>
          </a:xfrm>
          <a:prstGeom prst="rect">
            <a:avLst/>
          </a:prstGeom>
        </p:spPr>
      </p:pic>
      <p:pic>
        <p:nvPicPr>
          <p:cNvPr id="42" name="Kuva 41" descr="Kengänjäljet">
            <a:extLst>
              <a:ext uri="{FF2B5EF4-FFF2-40B4-BE49-F238E27FC236}">
                <a16:creationId xmlns:a16="http://schemas.microsoft.com/office/drawing/2014/main" id="{BEA363F3-5672-4302-82AA-6344B60FE16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34337" y="1899153"/>
            <a:ext cx="677655" cy="645281"/>
          </a:xfrm>
          <a:prstGeom prst="rect">
            <a:avLst/>
          </a:prstGeom>
        </p:spPr>
      </p:pic>
      <p:pic>
        <p:nvPicPr>
          <p:cNvPr id="43" name="Kuva 42" descr="Kengänjäljet">
            <a:extLst>
              <a:ext uri="{FF2B5EF4-FFF2-40B4-BE49-F238E27FC236}">
                <a16:creationId xmlns:a16="http://schemas.microsoft.com/office/drawing/2014/main" id="{206493EA-BB72-48F3-A959-E035ED7A3A3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1941">
            <a:off x="4544148" y="1170691"/>
            <a:ext cx="677655" cy="645281"/>
          </a:xfrm>
          <a:prstGeom prst="rect">
            <a:avLst/>
          </a:prstGeom>
        </p:spPr>
      </p:pic>
      <p:sp>
        <p:nvSpPr>
          <p:cNvPr id="44" name="Ellipsi 43">
            <a:extLst>
              <a:ext uri="{FF2B5EF4-FFF2-40B4-BE49-F238E27FC236}">
                <a16:creationId xmlns:a16="http://schemas.microsoft.com/office/drawing/2014/main" id="{1F19750D-344C-42FD-9CF6-C8FC783FD821}"/>
              </a:ext>
            </a:extLst>
          </p:cNvPr>
          <p:cNvSpPr/>
          <p:nvPr/>
        </p:nvSpPr>
        <p:spPr>
          <a:xfrm>
            <a:off x="8844359" y="86774"/>
            <a:ext cx="3069614" cy="23031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Saattaen vaihto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Mtt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ei edellytä lähetettä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Tukitoimet ja mahdollisuudet on konkretisoitu ja oma mielipide on kuultu</a:t>
            </a:r>
          </a:p>
        </p:txBody>
      </p:sp>
      <p:pic>
        <p:nvPicPr>
          <p:cNvPr id="45" name="Kuva 44" descr="Avain">
            <a:extLst>
              <a:ext uri="{FF2B5EF4-FFF2-40B4-BE49-F238E27FC236}">
                <a16:creationId xmlns:a16="http://schemas.microsoft.com/office/drawing/2014/main" id="{C2584661-2C07-4086-8617-8DDFC9B25C1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73888" y="26064"/>
            <a:ext cx="810555" cy="647585"/>
          </a:xfrm>
          <a:prstGeom prst="rect">
            <a:avLst/>
          </a:prstGeom>
        </p:spPr>
      </p:pic>
      <p:sp>
        <p:nvSpPr>
          <p:cNvPr id="48" name="Tekstiruutu 47">
            <a:extLst>
              <a:ext uri="{FF2B5EF4-FFF2-40B4-BE49-F238E27FC236}">
                <a16:creationId xmlns:a16="http://schemas.microsoft.com/office/drawing/2014/main" id="{44500C78-ABCD-4885-8054-C244F2BAD9A9}"/>
              </a:ext>
            </a:extLst>
          </p:cNvPr>
          <p:cNvSpPr txBox="1"/>
          <p:nvPr/>
        </p:nvSpPr>
        <p:spPr>
          <a:xfrm>
            <a:off x="5619499" y="612180"/>
            <a:ext cx="288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Etsivän motivoimana menee mielenterveystoimistoon päivystyskäynnille</a:t>
            </a:r>
          </a:p>
        </p:txBody>
      </p:sp>
      <p:pic>
        <p:nvPicPr>
          <p:cNvPr id="50" name="Kuva 49" descr="Nuoli: loiva kaarre">
            <a:extLst>
              <a:ext uri="{FF2B5EF4-FFF2-40B4-BE49-F238E27FC236}">
                <a16:creationId xmlns:a16="http://schemas.microsoft.com/office/drawing/2014/main" id="{0F9F5D5F-A24E-48B4-8BE6-52004A415D8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553032">
            <a:off x="5254621" y="824762"/>
            <a:ext cx="532251" cy="902716"/>
          </a:xfrm>
          <a:prstGeom prst="rect">
            <a:avLst/>
          </a:prstGeom>
        </p:spPr>
      </p:pic>
      <p:pic>
        <p:nvPicPr>
          <p:cNvPr id="52" name="Kuva 51" descr="Naisen profiili">
            <a:extLst>
              <a:ext uri="{FF2B5EF4-FFF2-40B4-BE49-F238E27FC236}">
                <a16:creationId xmlns:a16="http://schemas.microsoft.com/office/drawing/2014/main" id="{1334E498-A4C2-46E0-846A-690408C0473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532381" y="1257766"/>
            <a:ext cx="645281" cy="645281"/>
          </a:xfrm>
          <a:prstGeom prst="rect">
            <a:avLst/>
          </a:prstGeom>
        </p:spPr>
      </p:pic>
      <p:sp>
        <p:nvSpPr>
          <p:cNvPr id="53" name="Sydän 52">
            <a:extLst>
              <a:ext uri="{FF2B5EF4-FFF2-40B4-BE49-F238E27FC236}">
                <a16:creationId xmlns:a16="http://schemas.microsoft.com/office/drawing/2014/main" id="{A820929E-F58F-41FE-8738-155EA2872A02}"/>
              </a:ext>
            </a:extLst>
          </p:cNvPr>
          <p:cNvSpPr/>
          <p:nvPr/>
        </p:nvSpPr>
        <p:spPr>
          <a:xfrm>
            <a:off x="5172381" y="1664688"/>
            <a:ext cx="747113" cy="726629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45E050E-1E56-4C43-97F4-5BCB36911E8A}"/>
              </a:ext>
            </a:extLst>
          </p:cNvPr>
          <p:cNvSpPr txBox="1"/>
          <p:nvPr/>
        </p:nvSpPr>
        <p:spPr>
          <a:xfrm>
            <a:off x="5957215" y="1205873"/>
            <a:ext cx="3472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 itse valita työntekijäkseen sosiaalityöntekijän kokemansa tarpeen mukaan 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0CDF76B0-5ED4-4FBD-B793-3175F2B6736D}"/>
              </a:ext>
            </a:extLst>
          </p:cNvPr>
          <p:cNvSpPr txBox="1"/>
          <p:nvPr/>
        </p:nvSpPr>
        <p:spPr>
          <a:xfrm>
            <a:off x="5277192" y="1789119"/>
            <a:ext cx="3238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Asiakkaan ehdoilla, tukitoimet tilanteen mukaan,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kuuntelu, aito kohtaaminen</a:t>
            </a:r>
          </a:p>
        </p:txBody>
      </p:sp>
      <p:sp>
        <p:nvSpPr>
          <p:cNvPr id="56" name="Nuoli: Alas 55">
            <a:extLst>
              <a:ext uri="{FF2B5EF4-FFF2-40B4-BE49-F238E27FC236}">
                <a16:creationId xmlns:a16="http://schemas.microsoft.com/office/drawing/2014/main" id="{8319548D-C495-441F-A0FA-78FFDF0B299D}"/>
              </a:ext>
            </a:extLst>
          </p:cNvPr>
          <p:cNvSpPr/>
          <p:nvPr/>
        </p:nvSpPr>
        <p:spPr>
          <a:xfrm>
            <a:off x="5723252" y="2234337"/>
            <a:ext cx="484632" cy="5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Kuva 57" descr="Lääkäri">
            <a:extLst>
              <a:ext uri="{FF2B5EF4-FFF2-40B4-BE49-F238E27FC236}">
                <a16:creationId xmlns:a16="http://schemas.microsoft.com/office/drawing/2014/main" id="{3020B895-B6F2-44A7-8486-5E4F11A2293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353786" y="2551680"/>
            <a:ext cx="775840" cy="775840"/>
          </a:xfrm>
          <a:prstGeom prst="rect">
            <a:avLst/>
          </a:prstGeom>
        </p:spPr>
      </p:pic>
      <p:sp>
        <p:nvSpPr>
          <p:cNvPr id="59" name="Tekstiruutu 58">
            <a:extLst>
              <a:ext uri="{FF2B5EF4-FFF2-40B4-BE49-F238E27FC236}">
                <a16:creationId xmlns:a16="http://schemas.microsoft.com/office/drawing/2014/main" id="{49DA279A-8766-4EF2-9234-81944F661201}"/>
              </a:ext>
            </a:extLst>
          </p:cNvPr>
          <p:cNvSpPr txBox="1"/>
          <p:nvPr/>
        </p:nvSpPr>
        <p:spPr>
          <a:xfrm>
            <a:off x="6067601" y="2552360"/>
            <a:ext cx="2576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Sosiaalityöntekijä varaa ajan lääkärille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työ- ja toimintakyvyn arviointiin</a:t>
            </a:r>
          </a:p>
        </p:txBody>
      </p:sp>
      <p:sp>
        <p:nvSpPr>
          <p:cNvPr id="60" name="Nuoli: Kaareva oikealle 59">
            <a:extLst>
              <a:ext uri="{FF2B5EF4-FFF2-40B4-BE49-F238E27FC236}">
                <a16:creationId xmlns:a16="http://schemas.microsoft.com/office/drawing/2014/main" id="{5D780DD1-938E-46A1-B1FE-6F9C8BA76CC0}"/>
              </a:ext>
            </a:extLst>
          </p:cNvPr>
          <p:cNvSpPr/>
          <p:nvPr/>
        </p:nvSpPr>
        <p:spPr>
          <a:xfrm rot="18794464">
            <a:off x="6037942" y="2910857"/>
            <a:ext cx="371572" cy="833328"/>
          </a:xfrm>
          <a:prstGeom prst="curvedRightArrow">
            <a:avLst>
              <a:gd name="adj1" fmla="val 41497"/>
              <a:gd name="adj2" fmla="val 74624"/>
              <a:gd name="adj3" fmla="val 59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5552E0EC-BE9C-4F38-8876-6BA976B9FCCF}"/>
              </a:ext>
            </a:extLst>
          </p:cNvPr>
          <p:cNvSpPr txBox="1"/>
          <p:nvPr/>
        </p:nvSpPr>
        <p:spPr>
          <a:xfrm>
            <a:off x="6067601" y="3142592"/>
            <a:ext cx="4311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Elämäntilanteen ja tuen tarpeen kokonaisvaltainen kartoittaminen</a:t>
            </a:r>
          </a:p>
        </p:txBody>
      </p:sp>
      <p:sp>
        <p:nvSpPr>
          <p:cNvPr id="62" name="Nuoli: Kaareva alas 61">
            <a:extLst>
              <a:ext uri="{FF2B5EF4-FFF2-40B4-BE49-F238E27FC236}">
                <a16:creationId xmlns:a16="http://schemas.microsoft.com/office/drawing/2014/main" id="{D6867522-310D-4183-B7AD-32C477B71022}"/>
              </a:ext>
            </a:extLst>
          </p:cNvPr>
          <p:cNvSpPr/>
          <p:nvPr/>
        </p:nvSpPr>
        <p:spPr>
          <a:xfrm rot="4046001">
            <a:off x="7523683" y="1966998"/>
            <a:ext cx="1922649" cy="621539"/>
          </a:xfrm>
          <a:prstGeom prst="curvedDownArrow">
            <a:avLst>
              <a:gd name="adj1" fmla="val 25000"/>
              <a:gd name="adj2" fmla="val 50000"/>
              <a:gd name="adj3" fmla="val 24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Nuoli: Raita oikealla 64">
            <a:extLst>
              <a:ext uri="{FF2B5EF4-FFF2-40B4-BE49-F238E27FC236}">
                <a16:creationId xmlns:a16="http://schemas.microsoft.com/office/drawing/2014/main" id="{17DCC861-7BA0-4EB1-BF86-4696B49698C0}"/>
              </a:ext>
            </a:extLst>
          </p:cNvPr>
          <p:cNvSpPr/>
          <p:nvPr/>
        </p:nvSpPr>
        <p:spPr>
          <a:xfrm>
            <a:off x="10301594" y="3051191"/>
            <a:ext cx="460538" cy="45979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619334CE-4E56-4586-BC4A-A904CCF28A87}"/>
              </a:ext>
            </a:extLst>
          </p:cNvPr>
          <p:cNvSpPr txBox="1"/>
          <p:nvPr/>
        </p:nvSpPr>
        <p:spPr>
          <a:xfrm>
            <a:off x="5712944" y="3627644"/>
            <a:ext cx="601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Shl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palvelutarpeen arviointi kotikäyntinä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mtt:n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sosiaalityöntekijän ja palveluohjaajan toimesta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Sosiaalinen kuntoutus: tukiasumisen tiimin lähityö kotiin 1 krt/vko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Tukiasumisen tiimin (oma)työntekijän tapaaminen ensin yhdessä palveluohjaajan kanssa</a:t>
            </a:r>
          </a:p>
        </p:txBody>
      </p:sp>
      <p:pic>
        <p:nvPicPr>
          <p:cNvPr id="69" name="Kuva 68" descr="Talo">
            <a:extLst>
              <a:ext uri="{FF2B5EF4-FFF2-40B4-BE49-F238E27FC236}">
                <a16:creationId xmlns:a16="http://schemas.microsoft.com/office/drawing/2014/main" id="{A0108A5B-3E4A-464E-BCCB-31B8EAE81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9089" y="3508244"/>
            <a:ext cx="738664" cy="738664"/>
          </a:xfrm>
          <a:prstGeom prst="rect">
            <a:avLst/>
          </a:prstGeom>
        </p:spPr>
      </p:pic>
      <p:sp>
        <p:nvSpPr>
          <p:cNvPr id="70" name="Suorakulmio: Pyöristetyt kulmat 69">
            <a:extLst>
              <a:ext uri="{FF2B5EF4-FFF2-40B4-BE49-F238E27FC236}">
                <a16:creationId xmlns:a16="http://schemas.microsoft.com/office/drawing/2014/main" id="{39CBF3AB-9EA0-4B21-A02F-2BF015DBD7A3}"/>
              </a:ext>
            </a:extLst>
          </p:cNvPr>
          <p:cNvSpPr/>
          <p:nvPr/>
        </p:nvSpPr>
        <p:spPr>
          <a:xfrm>
            <a:off x="36915" y="4328117"/>
            <a:ext cx="5847583" cy="2493797"/>
          </a:xfrm>
          <a:prstGeom prst="roundRect">
            <a:avLst/>
          </a:prstGeom>
          <a:solidFill>
            <a:srgbClr val="FAFECA"/>
          </a:solidFill>
          <a:ln>
            <a:solidFill>
              <a:srgbClr val="FAF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Kuva 70" descr="Kengänjäljet">
            <a:extLst>
              <a:ext uri="{FF2B5EF4-FFF2-40B4-BE49-F238E27FC236}">
                <a16:creationId xmlns:a16="http://schemas.microsoft.com/office/drawing/2014/main" id="{5668EB7F-5242-4612-9710-57205746A6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5071494">
            <a:off x="5115697" y="4136192"/>
            <a:ext cx="677655" cy="677655"/>
          </a:xfrm>
          <a:prstGeom prst="rect">
            <a:avLst/>
          </a:prstGeom>
        </p:spPr>
      </p:pic>
      <p:pic>
        <p:nvPicPr>
          <p:cNvPr id="72" name="Kuva 71" descr="Kengänjäljet">
            <a:extLst>
              <a:ext uri="{FF2B5EF4-FFF2-40B4-BE49-F238E27FC236}">
                <a16:creationId xmlns:a16="http://schemas.microsoft.com/office/drawing/2014/main" id="{05F50234-9E2A-4224-AC45-682CFCF650A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5961532">
            <a:off x="4234602" y="4256071"/>
            <a:ext cx="677655" cy="677655"/>
          </a:xfrm>
          <a:prstGeom prst="rect">
            <a:avLst/>
          </a:prstGeom>
        </p:spPr>
      </p:pic>
      <p:pic>
        <p:nvPicPr>
          <p:cNvPr id="73" name="Kuva 72" descr="Kengänjäljet">
            <a:extLst>
              <a:ext uri="{FF2B5EF4-FFF2-40B4-BE49-F238E27FC236}">
                <a16:creationId xmlns:a16="http://schemas.microsoft.com/office/drawing/2014/main" id="{CA585AAB-AD62-42D8-B26D-A0475EBAC7F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004337">
            <a:off x="3264903" y="4226617"/>
            <a:ext cx="677655" cy="677655"/>
          </a:xfrm>
          <a:prstGeom prst="rect">
            <a:avLst/>
          </a:prstGeom>
        </p:spPr>
      </p:pic>
      <p:pic>
        <p:nvPicPr>
          <p:cNvPr id="74" name="Kuva 73" descr="Kengänjäljet">
            <a:extLst>
              <a:ext uri="{FF2B5EF4-FFF2-40B4-BE49-F238E27FC236}">
                <a16:creationId xmlns:a16="http://schemas.microsoft.com/office/drawing/2014/main" id="{846D0378-3C58-4991-BFD5-4708066D8EA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2167391" y="4250618"/>
            <a:ext cx="677481" cy="677481"/>
          </a:xfrm>
          <a:prstGeom prst="rect">
            <a:avLst/>
          </a:prstGeom>
        </p:spPr>
      </p:pic>
      <p:sp>
        <p:nvSpPr>
          <p:cNvPr id="75" name="Toimintopainike: Aloitussivulle 7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9CE8EEF-A750-4241-AB48-A2899CFCE963}"/>
              </a:ext>
            </a:extLst>
          </p:cNvPr>
          <p:cNvSpPr/>
          <p:nvPr/>
        </p:nvSpPr>
        <p:spPr>
          <a:xfrm>
            <a:off x="156758" y="4614063"/>
            <a:ext cx="756234" cy="649870"/>
          </a:xfrm>
          <a:prstGeom prst="actionButtonHome">
            <a:avLst/>
          </a:prstGeom>
          <a:solidFill>
            <a:srgbClr val="FDC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Kuva 75" descr="Kengänjäljet">
            <a:extLst>
              <a:ext uri="{FF2B5EF4-FFF2-40B4-BE49-F238E27FC236}">
                <a16:creationId xmlns:a16="http://schemas.microsoft.com/office/drawing/2014/main" id="{D5659DC9-5462-4E84-9741-EB7BECD321D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1065250" y="4250617"/>
            <a:ext cx="677481" cy="677481"/>
          </a:xfrm>
          <a:prstGeom prst="rect">
            <a:avLst/>
          </a:prstGeom>
        </p:spPr>
      </p:pic>
      <p:sp>
        <p:nvSpPr>
          <p:cNvPr id="77" name="Tekstiruutu 76">
            <a:extLst>
              <a:ext uri="{FF2B5EF4-FFF2-40B4-BE49-F238E27FC236}">
                <a16:creationId xmlns:a16="http://schemas.microsoft.com/office/drawing/2014/main" id="{18079A99-0CC2-4757-ABBD-0EBA2D29804F}"/>
              </a:ext>
            </a:extLst>
          </p:cNvPr>
          <p:cNvSpPr txBox="1"/>
          <p:nvPr/>
        </p:nvSpPr>
        <p:spPr>
          <a:xfrm>
            <a:off x="894559" y="4883030"/>
            <a:ext cx="3576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Päivä- ja työtoiminta sosiaalisena kuntoutuksena alkaa</a:t>
            </a:r>
          </a:p>
        </p:txBody>
      </p:sp>
      <p:sp>
        <p:nvSpPr>
          <p:cNvPr id="78" name="Ellipsi 77">
            <a:extLst>
              <a:ext uri="{FF2B5EF4-FFF2-40B4-BE49-F238E27FC236}">
                <a16:creationId xmlns:a16="http://schemas.microsoft.com/office/drawing/2014/main" id="{E172BE42-5364-4F46-BDD5-3DE01C4BE1A4}"/>
              </a:ext>
            </a:extLst>
          </p:cNvPr>
          <p:cNvSpPr/>
          <p:nvPr/>
        </p:nvSpPr>
        <p:spPr>
          <a:xfrm>
            <a:off x="1057271" y="5064847"/>
            <a:ext cx="3109233" cy="4124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Paikalle tuleminen riittää</a:t>
            </a:r>
          </a:p>
        </p:txBody>
      </p:sp>
      <p:pic>
        <p:nvPicPr>
          <p:cNvPr id="79" name="Kuva 78" descr="Avain">
            <a:extLst>
              <a:ext uri="{FF2B5EF4-FFF2-40B4-BE49-F238E27FC236}">
                <a16:creationId xmlns:a16="http://schemas.microsoft.com/office/drawing/2014/main" id="{9762299E-2AE3-4E70-9780-B2CEB271FF9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95812" y="5025756"/>
            <a:ext cx="422530" cy="515711"/>
          </a:xfrm>
          <a:prstGeom prst="rect">
            <a:avLst/>
          </a:prstGeom>
        </p:spPr>
      </p:pic>
      <p:pic>
        <p:nvPicPr>
          <p:cNvPr id="80" name="Kuva 79" descr="Nuoli: loiva kaarre">
            <a:extLst>
              <a:ext uri="{FF2B5EF4-FFF2-40B4-BE49-F238E27FC236}">
                <a16:creationId xmlns:a16="http://schemas.microsoft.com/office/drawing/2014/main" id="{5FD99845-8207-4423-9933-4CC3E16F803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553032">
            <a:off x="502067" y="4953926"/>
            <a:ext cx="532251" cy="902716"/>
          </a:xfrm>
          <a:prstGeom prst="rect">
            <a:avLst/>
          </a:prstGeom>
        </p:spPr>
      </p:pic>
      <p:sp>
        <p:nvSpPr>
          <p:cNvPr id="81" name="Tekstiruutu 80">
            <a:extLst>
              <a:ext uri="{FF2B5EF4-FFF2-40B4-BE49-F238E27FC236}">
                <a16:creationId xmlns:a16="http://schemas.microsoft.com/office/drawing/2014/main" id="{6620920D-54B1-4774-9440-5E53B897FFDF}"/>
              </a:ext>
            </a:extLst>
          </p:cNvPr>
          <p:cNvSpPr txBox="1"/>
          <p:nvPr/>
        </p:nvSpPr>
        <p:spPr>
          <a:xfrm>
            <a:off x="912992" y="5405782"/>
            <a:ext cx="1630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Shl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palvelusuunnitelma</a:t>
            </a:r>
          </a:p>
        </p:txBody>
      </p:sp>
      <p:sp>
        <p:nvSpPr>
          <p:cNvPr id="82" name="Nuoli: Kaareva oikealle 81">
            <a:extLst>
              <a:ext uri="{FF2B5EF4-FFF2-40B4-BE49-F238E27FC236}">
                <a16:creationId xmlns:a16="http://schemas.microsoft.com/office/drawing/2014/main" id="{7E865197-BE3F-49CE-BC3D-2DF2E1000C07}"/>
              </a:ext>
            </a:extLst>
          </p:cNvPr>
          <p:cNvSpPr/>
          <p:nvPr/>
        </p:nvSpPr>
        <p:spPr>
          <a:xfrm rot="19040432">
            <a:off x="456014" y="5231102"/>
            <a:ext cx="305580" cy="1015541"/>
          </a:xfrm>
          <a:prstGeom prst="curvedRightArrow">
            <a:avLst>
              <a:gd name="adj1" fmla="val 41497"/>
              <a:gd name="adj2" fmla="val 74624"/>
              <a:gd name="adj3" fmla="val 59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kstiruutu 82">
            <a:extLst>
              <a:ext uri="{FF2B5EF4-FFF2-40B4-BE49-F238E27FC236}">
                <a16:creationId xmlns:a16="http://schemas.microsoft.com/office/drawing/2014/main" id="{93C264D0-7203-49DA-B7F8-487C6E61D4D8}"/>
              </a:ext>
            </a:extLst>
          </p:cNvPr>
          <p:cNvSpPr txBox="1"/>
          <p:nvPr/>
        </p:nvSpPr>
        <p:spPr>
          <a:xfrm>
            <a:off x="972612" y="5807922"/>
            <a:ext cx="4959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Yhteys työllisyyspalveluihin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Monialainen työllistymissuunnitelmaa (laki monialaisesta yhteispalvelusta)</a:t>
            </a:r>
          </a:p>
        </p:txBody>
      </p:sp>
      <p:sp>
        <p:nvSpPr>
          <p:cNvPr id="84" name="Toimintopainike: Aloitussivulle 8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448F519-6DF1-4C0E-9F28-759F1EF71428}"/>
              </a:ext>
            </a:extLst>
          </p:cNvPr>
          <p:cNvSpPr/>
          <p:nvPr/>
        </p:nvSpPr>
        <p:spPr>
          <a:xfrm>
            <a:off x="2866211" y="5520932"/>
            <a:ext cx="612251" cy="519213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5" name="Kuva 84" descr="Hämmentynyt henkilö">
            <a:extLst>
              <a:ext uri="{FF2B5EF4-FFF2-40B4-BE49-F238E27FC236}">
                <a16:creationId xmlns:a16="http://schemas.microsoft.com/office/drawing/2014/main" id="{C22AFF19-130F-4EF2-8AB6-7D1256B3AEF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452169" y="5389460"/>
            <a:ext cx="657175" cy="657175"/>
          </a:xfrm>
          <a:prstGeom prst="rect">
            <a:avLst/>
          </a:prstGeom>
        </p:spPr>
      </p:pic>
      <p:pic>
        <p:nvPicPr>
          <p:cNvPr id="87" name="Kuva 86" descr="Nainen">
            <a:extLst>
              <a:ext uri="{FF2B5EF4-FFF2-40B4-BE49-F238E27FC236}">
                <a16:creationId xmlns:a16="http://schemas.microsoft.com/office/drawing/2014/main" id="{C48C6F64-F3C9-4568-9256-2FDB4FEEDDD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68750" y="5389459"/>
            <a:ext cx="665587" cy="665587"/>
          </a:xfrm>
          <a:prstGeom prst="rect">
            <a:avLst/>
          </a:prstGeom>
        </p:spPr>
      </p:pic>
      <p:pic>
        <p:nvPicPr>
          <p:cNvPr id="89" name="Kuva 88" descr="Hämmentynyt henkilö">
            <a:extLst>
              <a:ext uri="{FF2B5EF4-FFF2-40B4-BE49-F238E27FC236}">
                <a16:creationId xmlns:a16="http://schemas.microsoft.com/office/drawing/2014/main" id="{3EF463BE-1752-405E-8856-67289B11B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2261" y="3130122"/>
            <a:ext cx="738664" cy="738664"/>
          </a:xfrm>
          <a:prstGeom prst="rect">
            <a:avLst/>
          </a:prstGeom>
        </p:spPr>
      </p:pic>
      <p:pic>
        <p:nvPicPr>
          <p:cNvPr id="90" name="Kuva 89" descr="Hämmentynyt henkilö">
            <a:extLst>
              <a:ext uri="{FF2B5EF4-FFF2-40B4-BE49-F238E27FC236}">
                <a16:creationId xmlns:a16="http://schemas.microsoft.com/office/drawing/2014/main" id="{03578534-AB8B-45FF-8807-0DB0CB8B43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9404" y="3129759"/>
            <a:ext cx="738664" cy="738664"/>
          </a:xfrm>
          <a:prstGeom prst="rect">
            <a:avLst/>
          </a:prstGeom>
        </p:spPr>
      </p:pic>
      <p:pic>
        <p:nvPicPr>
          <p:cNvPr id="94" name="Kuva 93" descr="Kengänjäljet">
            <a:extLst>
              <a:ext uri="{FF2B5EF4-FFF2-40B4-BE49-F238E27FC236}">
                <a16:creationId xmlns:a16="http://schemas.microsoft.com/office/drawing/2014/main" id="{09770CCF-0242-4105-A665-827E082AD26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>
            <a:off x="1573262" y="254976"/>
            <a:ext cx="677655" cy="527459"/>
          </a:xfrm>
          <a:prstGeom prst="rect">
            <a:avLst/>
          </a:prstGeom>
        </p:spPr>
      </p:pic>
      <p:pic>
        <p:nvPicPr>
          <p:cNvPr id="96" name="Kuva 95" descr="Mies">
            <a:extLst>
              <a:ext uri="{FF2B5EF4-FFF2-40B4-BE49-F238E27FC236}">
                <a16:creationId xmlns:a16="http://schemas.microsoft.com/office/drawing/2014/main" id="{B24D24A2-F337-48B3-9771-B3E443AF148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616137" y="2965612"/>
            <a:ext cx="657175" cy="657175"/>
          </a:xfrm>
          <a:prstGeom prst="rect">
            <a:avLst/>
          </a:prstGeom>
        </p:spPr>
      </p:pic>
      <p:pic>
        <p:nvPicPr>
          <p:cNvPr id="97" name="Kuva 96" descr="Hämmentynyt henkilö">
            <a:extLst>
              <a:ext uri="{FF2B5EF4-FFF2-40B4-BE49-F238E27FC236}">
                <a16:creationId xmlns:a16="http://schemas.microsoft.com/office/drawing/2014/main" id="{89DF2F0D-C7CC-4D03-B7BB-D48F85BD598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962390" y="2965612"/>
            <a:ext cx="657175" cy="657175"/>
          </a:xfrm>
          <a:prstGeom prst="rect">
            <a:avLst/>
          </a:prstGeom>
        </p:spPr>
      </p:pic>
      <p:pic>
        <p:nvPicPr>
          <p:cNvPr id="98" name="Kuva 97" descr="Nainen">
            <a:extLst>
              <a:ext uri="{FF2B5EF4-FFF2-40B4-BE49-F238E27FC236}">
                <a16:creationId xmlns:a16="http://schemas.microsoft.com/office/drawing/2014/main" id="{D9D379BA-EC49-48AC-B12D-1C33A48F88F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334811" y="2965612"/>
            <a:ext cx="665587" cy="665587"/>
          </a:xfrm>
          <a:prstGeom prst="rect">
            <a:avLst/>
          </a:prstGeom>
        </p:spPr>
      </p:pic>
      <p:sp>
        <p:nvSpPr>
          <p:cNvPr id="99" name="Nuoli: Raita oikealla 98">
            <a:extLst>
              <a:ext uri="{FF2B5EF4-FFF2-40B4-BE49-F238E27FC236}">
                <a16:creationId xmlns:a16="http://schemas.microsoft.com/office/drawing/2014/main" id="{78BFDF9C-8B10-4BA6-907D-7D30AB3BA7C6}"/>
              </a:ext>
            </a:extLst>
          </p:cNvPr>
          <p:cNvSpPr/>
          <p:nvPr/>
        </p:nvSpPr>
        <p:spPr>
          <a:xfrm>
            <a:off x="347870" y="6297030"/>
            <a:ext cx="476275" cy="3715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kstiruutu 99">
            <a:extLst>
              <a:ext uri="{FF2B5EF4-FFF2-40B4-BE49-F238E27FC236}">
                <a16:creationId xmlns:a16="http://schemas.microsoft.com/office/drawing/2014/main" id="{E78534F5-B106-4962-AE25-EA9A24A4251B}"/>
              </a:ext>
            </a:extLst>
          </p:cNvPr>
          <p:cNvSpPr txBox="1"/>
          <p:nvPr/>
        </p:nvSpPr>
        <p:spPr>
          <a:xfrm>
            <a:off x="858343" y="6350055"/>
            <a:ext cx="2065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Kuntouttava työtoiminta alkaa</a:t>
            </a:r>
          </a:p>
        </p:txBody>
      </p:sp>
      <p:pic>
        <p:nvPicPr>
          <p:cNvPr id="102" name="Kuva 101" descr="Viittomakieli">
            <a:extLst>
              <a:ext uri="{FF2B5EF4-FFF2-40B4-BE49-F238E27FC236}">
                <a16:creationId xmlns:a16="http://schemas.microsoft.com/office/drawing/2014/main" id="{3CB9FF20-2AD0-4340-9A44-9EFDDDB7255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800952" y="6222682"/>
            <a:ext cx="520228" cy="520228"/>
          </a:xfrm>
          <a:prstGeom prst="rect">
            <a:avLst/>
          </a:prstGeom>
        </p:spPr>
      </p:pic>
      <p:sp>
        <p:nvSpPr>
          <p:cNvPr id="103" name="Suorakulmio: Pyöristetyt kulmat 102">
            <a:extLst>
              <a:ext uri="{FF2B5EF4-FFF2-40B4-BE49-F238E27FC236}">
                <a16:creationId xmlns:a16="http://schemas.microsoft.com/office/drawing/2014/main" id="{1AE11C21-A60F-49D5-AB40-8133119C76FA}"/>
              </a:ext>
            </a:extLst>
          </p:cNvPr>
          <p:cNvSpPr/>
          <p:nvPr/>
        </p:nvSpPr>
        <p:spPr>
          <a:xfrm>
            <a:off x="5918697" y="4334729"/>
            <a:ext cx="6116546" cy="2523271"/>
          </a:xfrm>
          <a:prstGeom prst="roundRect">
            <a:avLst/>
          </a:prstGeom>
          <a:solidFill>
            <a:srgbClr val="94FEEA"/>
          </a:solidFill>
          <a:ln>
            <a:solidFill>
              <a:srgbClr val="94FE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Kuva 103" descr="Kengänjäljet">
            <a:extLst>
              <a:ext uri="{FF2B5EF4-FFF2-40B4-BE49-F238E27FC236}">
                <a16:creationId xmlns:a16="http://schemas.microsoft.com/office/drawing/2014/main" id="{CF9BB806-42E7-4554-BDFE-B3FCBE3F9A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3523888" y="6226949"/>
            <a:ext cx="677655" cy="645281"/>
          </a:xfrm>
          <a:prstGeom prst="rect">
            <a:avLst/>
          </a:prstGeom>
        </p:spPr>
      </p:pic>
      <p:pic>
        <p:nvPicPr>
          <p:cNvPr id="105" name="Kuva 104" descr="Kengänjäljet">
            <a:extLst>
              <a:ext uri="{FF2B5EF4-FFF2-40B4-BE49-F238E27FC236}">
                <a16:creationId xmlns:a16="http://schemas.microsoft.com/office/drawing/2014/main" id="{9C800789-0B72-4D68-9D41-97043E9669D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4742661" y="6233936"/>
            <a:ext cx="677655" cy="645281"/>
          </a:xfrm>
          <a:prstGeom prst="rect">
            <a:avLst/>
          </a:prstGeom>
        </p:spPr>
      </p:pic>
      <p:pic>
        <p:nvPicPr>
          <p:cNvPr id="106" name="Kuva 105" descr="Kengänjäljet">
            <a:extLst>
              <a:ext uri="{FF2B5EF4-FFF2-40B4-BE49-F238E27FC236}">
                <a16:creationId xmlns:a16="http://schemas.microsoft.com/office/drawing/2014/main" id="{9AA37CEA-00B6-4B6E-81A7-A506D2E6037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6811">
            <a:off x="5735440" y="6047613"/>
            <a:ext cx="677655" cy="645281"/>
          </a:xfrm>
          <a:prstGeom prst="rect">
            <a:avLst/>
          </a:prstGeom>
        </p:spPr>
      </p:pic>
      <p:sp>
        <p:nvSpPr>
          <p:cNvPr id="107" name="Tekstiruutu 106">
            <a:extLst>
              <a:ext uri="{FF2B5EF4-FFF2-40B4-BE49-F238E27FC236}">
                <a16:creationId xmlns:a16="http://schemas.microsoft.com/office/drawing/2014/main" id="{3893E891-02AF-439B-B910-84BDFE9C7DAC}"/>
              </a:ext>
            </a:extLst>
          </p:cNvPr>
          <p:cNvSpPr txBox="1"/>
          <p:nvPr/>
        </p:nvSpPr>
        <p:spPr>
          <a:xfrm>
            <a:off x="6074267" y="4418905"/>
            <a:ext cx="351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Nykytilanne ja askelmerkit tulevaan</a:t>
            </a:r>
          </a:p>
        </p:txBody>
      </p:sp>
      <p:sp>
        <p:nvSpPr>
          <p:cNvPr id="108" name="Toimintopainike: Aloitussivulle 10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AE27D82-9519-4C4C-A036-DB112B75AB77}"/>
              </a:ext>
            </a:extLst>
          </p:cNvPr>
          <p:cNvSpPr/>
          <p:nvPr/>
        </p:nvSpPr>
        <p:spPr>
          <a:xfrm>
            <a:off x="9535088" y="4919971"/>
            <a:ext cx="581268" cy="495984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kstiruutu 108">
            <a:extLst>
              <a:ext uri="{FF2B5EF4-FFF2-40B4-BE49-F238E27FC236}">
                <a16:creationId xmlns:a16="http://schemas.microsoft.com/office/drawing/2014/main" id="{0988F27E-0AC3-4891-B263-CBE9A704DA25}"/>
              </a:ext>
            </a:extLst>
          </p:cNvPr>
          <p:cNvSpPr txBox="1"/>
          <p:nvPr/>
        </p:nvSpPr>
        <p:spPr>
          <a:xfrm>
            <a:off x="10116356" y="5117615"/>
            <a:ext cx="2719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Kelan kuntoutuspsykoterapia</a:t>
            </a:r>
          </a:p>
        </p:txBody>
      </p:sp>
      <p:pic>
        <p:nvPicPr>
          <p:cNvPr id="110" name="Kuva 109" descr="Lääkäri">
            <a:extLst>
              <a:ext uri="{FF2B5EF4-FFF2-40B4-BE49-F238E27FC236}">
                <a16:creationId xmlns:a16="http://schemas.microsoft.com/office/drawing/2014/main" id="{EA767210-3E43-48AD-81C1-2007C8A3333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858274" y="4668745"/>
            <a:ext cx="775840" cy="775840"/>
          </a:xfrm>
          <a:prstGeom prst="rect">
            <a:avLst/>
          </a:prstGeom>
        </p:spPr>
      </p:pic>
      <p:pic>
        <p:nvPicPr>
          <p:cNvPr id="111" name="Kuva 110" descr="Nainen">
            <a:extLst>
              <a:ext uri="{FF2B5EF4-FFF2-40B4-BE49-F238E27FC236}">
                <a16:creationId xmlns:a16="http://schemas.microsoft.com/office/drawing/2014/main" id="{9E34B44C-8D00-4610-B6BE-D7C091E9EE3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332897" y="4723872"/>
            <a:ext cx="665587" cy="665587"/>
          </a:xfrm>
          <a:prstGeom prst="rect">
            <a:avLst/>
          </a:prstGeom>
        </p:spPr>
      </p:pic>
      <p:sp>
        <p:nvSpPr>
          <p:cNvPr id="112" name="Suorakulmio 111">
            <a:extLst>
              <a:ext uri="{FF2B5EF4-FFF2-40B4-BE49-F238E27FC236}">
                <a16:creationId xmlns:a16="http://schemas.microsoft.com/office/drawing/2014/main" id="{060C9D0F-D838-4F31-B94C-8B55F28733D0}"/>
              </a:ext>
            </a:extLst>
          </p:cNvPr>
          <p:cNvSpPr/>
          <p:nvPr/>
        </p:nvSpPr>
        <p:spPr>
          <a:xfrm>
            <a:off x="6786472" y="4825832"/>
            <a:ext cx="2524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Lääkärin lausunnot yhdessä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tukiasumisen omatyöntekijän kanssa</a:t>
            </a:r>
          </a:p>
        </p:txBody>
      </p:sp>
      <p:sp>
        <p:nvSpPr>
          <p:cNvPr id="113" name="Nuoli: Raita oikealla 112">
            <a:extLst>
              <a:ext uri="{FF2B5EF4-FFF2-40B4-BE49-F238E27FC236}">
                <a16:creationId xmlns:a16="http://schemas.microsoft.com/office/drawing/2014/main" id="{33CEDB04-5046-4EF0-9C62-8DBFE738BC61}"/>
              </a:ext>
            </a:extLst>
          </p:cNvPr>
          <p:cNvSpPr/>
          <p:nvPr/>
        </p:nvSpPr>
        <p:spPr>
          <a:xfrm>
            <a:off x="9200904" y="5043495"/>
            <a:ext cx="262608" cy="2184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Kuva 114" descr="Pyörä ja ihmisiä">
            <a:extLst>
              <a:ext uri="{FF2B5EF4-FFF2-40B4-BE49-F238E27FC236}">
                <a16:creationId xmlns:a16="http://schemas.microsoft.com/office/drawing/2014/main" id="{BDB508FE-2015-4BE1-8DF2-62DB89EFFF6F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358499" y="5346226"/>
            <a:ext cx="923391" cy="923391"/>
          </a:xfrm>
          <a:prstGeom prst="rect">
            <a:avLst/>
          </a:prstGeom>
        </p:spPr>
      </p:pic>
      <p:sp>
        <p:nvSpPr>
          <p:cNvPr id="116" name="Tekstiruutu 115">
            <a:extLst>
              <a:ext uri="{FF2B5EF4-FFF2-40B4-BE49-F238E27FC236}">
                <a16:creationId xmlns:a16="http://schemas.microsoft.com/office/drawing/2014/main" id="{BC0B9E46-D2AC-413D-80A4-C6F2CCFDDAC2}"/>
              </a:ext>
            </a:extLst>
          </p:cNvPr>
          <p:cNvSpPr txBox="1"/>
          <p:nvPr/>
        </p:nvSpPr>
        <p:spPr>
          <a:xfrm>
            <a:off x="7006266" y="5587213"/>
            <a:ext cx="1224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Verkostopalaveri</a:t>
            </a:r>
          </a:p>
        </p:txBody>
      </p:sp>
      <p:sp>
        <p:nvSpPr>
          <p:cNvPr id="117" name="Nuoli: Raita oikealla 116">
            <a:extLst>
              <a:ext uri="{FF2B5EF4-FFF2-40B4-BE49-F238E27FC236}">
                <a16:creationId xmlns:a16="http://schemas.microsoft.com/office/drawing/2014/main" id="{C7CBD007-17D0-48D1-B239-CE1F9C49232D}"/>
              </a:ext>
            </a:extLst>
          </p:cNvPr>
          <p:cNvSpPr/>
          <p:nvPr/>
        </p:nvSpPr>
        <p:spPr>
          <a:xfrm>
            <a:off x="8208181" y="5629657"/>
            <a:ext cx="262608" cy="2184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9" name="Kuva 118" descr="Reppu">
            <a:extLst>
              <a:ext uri="{FF2B5EF4-FFF2-40B4-BE49-F238E27FC236}">
                <a16:creationId xmlns:a16="http://schemas.microsoft.com/office/drawing/2014/main" id="{48C6FA7B-D68D-4025-840A-07A88C08C3C9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397732" y="5400268"/>
            <a:ext cx="846221" cy="846221"/>
          </a:xfrm>
          <a:prstGeom prst="rect">
            <a:avLst/>
          </a:prstGeom>
        </p:spPr>
      </p:pic>
      <p:sp>
        <p:nvSpPr>
          <p:cNvPr id="120" name="Tekstiruutu 119">
            <a:extLst>
              <a:ext uri="{FF2B5EF4-FFF2-40B4-BE49-F238E27FC236}">
                <a16:creationId xmlns:a16="http://schemas.microsoft.com/office/drawing/2014/main" id="{796FC8F0-BE37-4294-B6AE-80391F34EEB6}"/>
              </a:ext>
            </a:extLst>
          </p:cNvPr>
          <p:cNvSpPr txBox="1"/>
          <p:nvPr/>
        </p:nvSpPr>
        <p:spPr>
          <a:xfrm>
            <a:off x="9131895" y="5548826"/>
            <a:ext cx="2522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Hakenut oppisopimuskoulutukseen,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oppisopimuspaikka tiedossa.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Vanhat tukikontaktit säilyvät mukana.</a:t>
            </a:r>
          </a:p>
        </p:txBody>
      </p:sp>
      <p:pic>
        <p:nvPicPr>
          <p:cNvPr id="122" name="Kuva 121" descr="Talo">
            <a:extLst>
              <a:ext uri="{FF2B5EF4-FFF2-40B4-BE49-F238E27FC236}">
                <a16:creationId xmlns:a16="http://schemas.microsoft.com/office/drawing/2014/main" id="{1A096BC5-2B24-4FBD-8D2D-DFA4CE325911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953050" y="6011779"/>
            <a:ext cx="846221" cy="846221"/>
          </a:xfrm>
          <a:prstGeom prst="rect">
            <a:avLst/>
          </a:prstGeom>
        </p:spPr>
      </p:pic>
      <p:sp>
        <p:nvSpPr>
          <p:cNvPr id="123" name="Tekstiruutu 122">
            <a:extLst>
              <a:ext uri="{FF2B5EF4-FFF2-40B4-BE49-F238E27FC236}">
                <a16:creationId xmlns:a16="http://schemas.microsoft.com/office/drawing/2014/main" id="{DDF63887-944D-44AC-95AF-6AC70AB9EFAF}"/>
              </a:ext>
            </a:extLst>
          </p:cNvPr>
          <p:cNvSpPr txBox="1"/>
          <p:nvPr/>
        </p:nvSpPr>
        <p:spPr>
          <a:xfrm>
            <a:off x="7709896" y="6439411"/>
            <a:ext cx="2764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Muutto uuteen kotiin avopuolison kanssa</a:t>
            </a:r>
          </a:p>
        </p:txBody>
      </p:sp>
      <p:sp>
        <p:nvSpPr>
          <p:cNvPr id="124" name="Ellipsi 123">
            <a:extLst>
              <a:ext uri="{FF2B5EF4-FFF2-40B4-BE49-F238E27FC236}">
                <a16:creationId xmlns:a16="http://schemas.microsoft.com/office/drawing/2014/main" id="{A798472C-FB22-4954-9F94-774FA48A7976}"/>
              </a:ext>
            </a:extLst>
          </p:cNvPr>
          <p:cNvSpPr/>
          <p:nvPr/>
        </p:nvSpPr>
        <p:spPr>
          <a:xfrm>
            <a:off x="9535089" y="4257128"/>
            <a:ext cx="2619996" cy="7389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Aika: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Tehdä asioita oikein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Tehdä oikeaan aikaan</a:t>
            </a:r>
          </a:p>
        </p:txBody>
      </p:sp>
      <p:pic>
        <p:nvPicPr>
          <p:cNvPr id="125" name="Kuva 124" descr="Avain">
            <a:extLst>
              <a:ext uri="{FF2B5EF4-FFF2-40B4-BE49-F238E27FC236}">
                <a16:creationId xmlns:a16="http://schemas.microsoft.com/office/drawing/2014/main" id="{9F47F80A-B28A-4379-8E7C-7C5998F81FB4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17278" y="4369910"/>
            <a:ext cx="408191" cy="498210"/>
          </a:xfrm>
          <a:prstGeom prst="rect">
            <a:avLst/>
          </a:prstGeom>
        </p:spPr>
      </p:pic>
      <p:sp>
        <p:nvSpPr>
          <p:cNvPr id="126" name="Sydän 125">
            <a:extLst>
              <a:ext uri="{FF2B5EF4-FFF2-40B4-BE49-F238E27FC236}">
                <a16:creationId xmlns:a16="http://schemas.microsoft.com/office/drawing/2014/main" id="{6CFA97F8-20C6-404E-A526-84038855DF98}"/>
              </a:ext>
            </a:extLst>
          </p:cNvPr>
          <p:cNvSpPr/>
          <p:nvPr/>
        </p:nvSpPr>
        <p:spPr>
          <a:xfrm>
            <a:off x="4397318" y="5002194"/>
            <a:ext cx="436023" cy="34606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44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85E914-6197-439C-97F8-8F87E13B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83" y="303158"/>
            <a:ext cx="10752000" cy="673765"/>
          </a:xfrm>
        </p:spPr>
        <p:txBody>
          <a:bodyPr/>
          <a:lstStyle/>
          <a:p>
            <a:r>
              <a:rPr lang="fi-FI" dirty="0"/>
              <a:t>Järjestölähtöisen kehittäjäryhmän kuvaus palvelupolusta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73B01F8-125F-4733-B639-5C13712A6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203158"/>
            <a:ext cx="6570133" cy="5042842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6F612B-2795-4EF7-AB43-65E688C0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7.6.2019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17939C-E5AD-436D-AF99-DBC4F649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052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CFED0E-82BF-428B-8BF7-45F7A49E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752000" cy="622831"/>
          </a:xfrm>
        </p:spPr>
        <p:txBody>
          <a:bodyPr/>
          <a:lstStyle/>
          <a:p>
            <a:r>
              <a:rPr lang="fi-FI" dirty="0"/>
              <a:t>Järjestölähtöisen palveluohjauksen kehittämistarpeita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74211B-320E-459F-84C5-0EC4DB312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Vastuu yhdelle toimijalle eli pois asiakkaan pompottamisesta</a:t>
            </a:r>
          </a:p>
          <a:p>
            <a:r>
              <a:rPr lang="fi-FI" dirty="0"/>
              <a:t>Kohdataan ihminen ihmisenä</a:t>
            </a:r>
          </a:p>
          <a:p>
            <a:r>
              <a:rPr lang="fi-FI" dirty="0"/>
              <a:t>Tiedon palveluista, toimijoista ja etuuksista oltava avointa, saatavilla, ymmärrettävää ja ajan tasaista</a:t>
            </a:r>
          </a:p>
          <a:p>
            <a:r>
              <a:rPr lang="fi-FI" dirty="0"/>
              <a:t>Verkostotuntemus</a:t>
            </a:r>
          </a:p>
          <a:p>
            <a:r>
              <a:rPr lang="fi-FI" dirty="0"/>
              <a:t>Palveluohjauksellisen työotteen näkyväksi tekeminen ja kehittäminen henkilökohtaisessa ohjauksessa ja digipalveluiden hyödyntäminen (esim. </a:t>
            </a:r>
            <a:r>
              <a:rPr lang="fi-FI" dirty="0" err="1"/>
              <a:t>chat</a:t>
            </a:r>
            <a:r>
              <a:rPr lang="fi-FI" dirty="0"/>
              <a:t>)</a:t>
            </a:r>
          </a:p>
          <a:p>
            <a:r>
              <a:rPr lang="fi-FI" dirty="0"/>
              <a:t>Kuka vastaa palveluohjauksen organisoitumisesta maakunnassa</a:t>
            </a:r>
          </a:p>
          <a:p>
            <a:r>
              <a:rPr lang="fi-FI" dirty="0"/>
              <a:t>Palvelupolut oltava selkeitä ja toimivia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FC13C8-3F44-43FE-BD73-3AA91858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7.6.2019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E26FDA-ADAE-4BD1-AC74-5D59FF58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0094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FAFBEE-8A43-437F-8A76-6448E920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752000" cy="622831"/>
          </a:xfrm>
        </p:spPr>
        <p:txBody>
          <a:bodyPr/>
          <a:lstStyle/>
          <a:p>
            <a:r>
              <a:rPr lang="fi-FI" dirty="0"/>
              <a:t>Järjestölähtöisen palveluohjauksen kehittämistarpeita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D31A0A-5C6F-49D9-96FF-3C043C928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Työntekijöiden oltava motivoituneita, osaaminen ajantasaista</a:t>
            </a:r>
          </a:p>
          <a:p>
            <a:r>
              <a:rPr lang="fi-FI" dirty="0"/>
              <a:t>Perustehtävä selvillä työntekijöillä, ammatillinen vastuu</a:t>
            </a:r>
          </a:p>
          <a:p>
            <a:r>
              <a:rPr lang="fi-FI" dirty="0"/>
              <a:t>Eettisyys, luottamus</a:t>
            </a:r>
          </a:p>
          <a:p>
            <a:r>
              <a:rPr lang="fi-FI" dirty="0"/>
              <a:t>Mahdollisimman pieni vaihtuvuus työntekijöissä</a:t>
            </a:r>
          </a:p>
          <a:p>
            <a:r>
              <a:rPr lang="fi-FI" dirty="0"/>
              <a:t>Työntekijän oltava helposti lähestyttävä, tutustuminen rentoa, tapahtumia, retkiä</a:t>
            </a:r>
          </a:p>
          <a:p>
            <a:r>
              <a:rPr lang="fi-FI" dirty="0"/>
              <a:t>Miten tieto saavuttaa kaikki asiakasryhmät; myös läheiset ja omaiset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C15115-4F71-46D3-BFD0-C9D75D5D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7.6.2019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A7B660-30FF-4701-8E57-5C9C8742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2288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7F56-7BB0-42D4-8496-16304AE0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Kehittämistyön kysymyksiä jatkossa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0AFA2-FC01-4EDF-A97C-CFDAE9AEC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Miten ratkaisemme palvelupoluilla tunnistettuja ongelmia?</a:t>
            </a:r>
          </a:p>
          <a:p>
            <a:r>
              <a:rPr lang="fi-FI" dirty="0">
                <a:cs typeface="Calibri"/>
              </a:rPr>
              <a:t>Miten toimijoiden monialaista yhteistyötä voi tukea yleisesti ja alueellisesti / paikallisesti?</a:t>
            </a:r>
          </a:p>
          <a:p>
            <a:r>
              <a:rPr lang="fi-FI" dirty="0">
                <a:cs typeface="Calibri"/>
              </a:rPr>
              <a:t>Miten palvelupolkujen haasteita ja esteitä voi muuttaa yleisesti ja  alueellisesti / paikallisesti?</a:t>
            </a:r>
          </a:p>
          <a:p>
            <a:pPr marL="0" indent="0">
              <a:buNone/>
            </a:pPr>
            <a:endParaRPr lang="fi-FI" dirty="0">
              <a:cs typeface="Calibri"/>
            </a:endParaRPr>
          </a:p>
          <a:p>
            <a:pPr marL="0" indent="0">
              <a:buNone/>
            </a:pPr>
            <a:endParaRPr lang="fi-FI" dirty="0">
              <a:cs typeface="Calibri"/>
            </a:endParaRPr>
          </a:p>
          <a:p>
            <a:pPr marL="0" indent="0">
              <a:buNone/>
            </a:pP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709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7EE4D3-31AB-4049-814A-9B593EA11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88" y="287868"/>
            <a:ext cx="5641611" cy="900000"/>
          </a:xfrm>
        </p:spPr>
        <p:txBody>
          <a:bodyPr/>
          <a:lstStyle/>
          <a:p>
            <a:r>
              <a:rPr lang="fi-FI" sz="4400" b="1" dirty="0">
                <a:solidFill>
                  <a:schemeClr val="tx1"/>
                </a:solidFill>
              </a:rPr>
              <a:t>Digikehittäjäryhmät: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27ACB7-12DD-407F-A364-A1AC0C55B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45" y="1512001"/>
            <a:ext cx="11194509" cy="5346000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Tavoite: </a:t>
            </a:r>
          </a:p>
          <a:p>
            <a:pPr marL="0" indent="0">
              <a:buNone/>
            </a:pPr>
            <a:r>
              <a:rPr lang="fi-FI" dirty="0"/>
              <a:t>Digitaalisen palveluohjauksen kehittäminen: </a:t>
            </a:r>
          </a:p>
          <a:p>
            <a:pPr marL="0" indent="0">
              <a:buNone/>
            </a:pPr>
            <a:r>
              <a:rPr lang="fi-FI" dirty="0"/>
              <a:t>Kokeillaan, edelleen kehitetään ja juurrutetaan käyttäjälähtöisiä, vuorovaikutuksellisia digitaalisia välineitä palveluohjaukseen.</a:t>
            </a:r>
          </a:p>
          <a:p>
            <a:pPr marL="0" indent="0">
              <a:buNone/>
            </a:pPr>
            <a:r>
              <a:rPr lang="fi-FI" b="1" dirty="0"/>
              <a:t>Painopiste: </a:t>
            </a:r>
            <a:r>
              <a:rPr lang="fi-FI" dirty="0"/>
              <a:t>Sovellusten arviointi, räätälöinti ja kehittämistarpeiden kokoaminen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                                         </a:t>
            </a:r>
          </a:p>
          <a:p>
            <a:pPr marL="0" indent="0">
              <a:buNone/>
            </a:pPr>
            <a:r>
              <a:rPr lang="fi-FI" dirty="0"/>
              <a:t>                                            </a:t>
            </a:r>
            <a:r>
              <a:rPr lang="fi-FI" b="1" dirty="0"/>
              <a:t>Digiryhmät:</a:t>
            </a:r>
            <a:r>
              <a:rPr lang="fi-FI" dirty="0"/>
              <a:t>  Äänekoski, Laukaa, Jämsä ja </a:t>
            </a:r>
          </a:p>
          <a:p>
            <a:pPr marL="0" indent="0">
              <a:buNone/>
            </a:pPr>
            <a:r>
              <a:rPr lang="fi-FI" dirty="0"/>
              <a:t>                                            </a:t>
            </a:r>
            <a:r>
              <a:rPr lang="fi-FI" dirty="0" err="1"/>
              <a:t>Sovatek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                                              </a:t>
            </a:r>
          </a:p>
          <a:p>
            <a:pPr marL="0" indent="0">
              <a:buNone/>
            </a:pPr>
            <a:r>
              <a:rPr lang="fi-FI" dirty="0"/>
              <a:t>                                               </a:t>
            </a:r>
          </a:p>
          <a:p>
            <a:pPr marL="0" indent="0">
              <a:buNone/>
            </a:pPr>
            <a:r>
              <a:rPr lang="fi-FI" dirty="0"/>
              <a:t>                     </a:t>
            </a:r>
          </a:p>
          <a:p>
            <a:pPr marL="0" indent="0">
              <a:buNone/>
            </a:pPr>
            <a:r>
              <a:rPr lang="fi-FI" dirty="0"/>
              <a:t>                  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06ED35-527B-444F-A993-42F4098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Leila Nisula &amp; Tuukka Kivioja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45" y="3788229"/>
            <a:ext cx="3393986" cy="2422474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 rot="20924540">
            <a:off x="6879349" y="433392"/>
            <a:ext cx="3548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PALVELUOHJAUKSEN JA PALVELUJEN SAAMISEN TASAVERTAISUUS</a:t>
            </a:r>
          </a:p>
        </p:txBody>
      </p:sp>
      <p:sp>
        <p:nvSpPr>
          <p:cNvPr id="8" name="Tekstiruutu 7"/>
          <p:cNvSpPr txBox="1"/>
          <p:nvPr/>
        </p:nvSpPr>
        <p:spPr>
          <a:xfrm rot="1637338">
            <a:off x="9779848" y="1342854"/>
            <a:ext cx="2863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PALVELUISTA SYRJÄYTYMISEN EHKÄISEMINEN </a:t>
            </a:r>
          </a:p>
        </p:txBody>
      </p:sp>
    </p:spTree>
    <p:extLst>
      <p:ext uri="{BB962C8B-B14F-4D97-AF65-F5344CB8AC3E}">
        <p14:creationId xmlns:p14="http://schemas.microsoft.com/office/powerpoint/2010/main" val="2382466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5611" y="269937"/>
            <a:ext cx="11926389" cy="658806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3620360" y="6489320"/>
            <a:ext cx="1440000" cy="360000"/>
          </a:xfrm>
        </p:spPr>
        <p:txBody>
          <a:bodyPr/>
          <a:lstStyle/>
          <a:p>
            <a:fld id="{10BC5B0B-311C-4200-BF58-AE684E9FBD67}" type="datetime1">
              <a:rPr lang="fi-FI" smtClean="0"/>
              <a:t>7.6.2019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627017" y="6489320"/>
            <a:ext cx="2640000" cy="360000"/>
          </a:xfrm>
        </p:spPr>
        <p:txBody>
          <a:bodyPr/>
          <a:lstStyle/>
          <a:p>
            <a:r>
              <a:rPr lang="fi-FI" dirty="0"/>
              <a:t>Leila Nisula &amp;Tuukka Kivioja</a:t>
            </a:r>
          </a:p>
          <a:p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6479177" y="431074"/>
            <a:ext cx="510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ESIMERKKI: MITÄ PITÄISI OLLA?</a:t>
            </a:r>
          </a:p>
        </p:txBody>
      </p:sp>
    </p:spTree>
    <p:extLst>
      <p:ext uri="{BB962C8B-B14F-4D97-AF65-F5344CB8AC3E}">
        <p14:creationId xmlns:p14="http://schemas.microsoft.com/office/powerpoint/2010/main" val="22611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>
            <a:spLocks noChangeAspect="1"/>
          </p:cNvSpPr>
          <p:nvPr/>
        </p:nvSpPr>
        <p:spPr>
          <a:xfrm>
            <a:off x="3722077" y="6100688"/>
            <a:ext cx="4747846" cy="77122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16520"/>
            <a:endParaRPr lang="fi-FI" sz="1246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20F57E9F-0C98-4AD0-9CE7-5671E710F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043" y="6246832"/>
            <a:ext cx="602335" cy="534003"/>
          </a:xfrm>
          <a:prstGeom prst="rect">
            <a:avLst/>
          </a:prstGeom>
        </p:spPr>
      </p:pic>
      <p:sp>
        <p:nvSpPr>
          <p:cNvPr id="20" name="Otsikko 19">
            <a:extLst>
              <a:ext uri="{FF2B5EF4-FFF2-40B4-BE49-F238E27FC236}">
                <a16:creationId xmlns:a16="http://schemas.microsoft.com/office/drawing/2014/main" id="{43DD9481-7C44-4B91-8920-4037DFCB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891" y="1909941"/>
            <a:ext cx="4747845" cy="51055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fi-FI" sz="969" b="1" spc="69" dirty="0">
                <a:solidFill>
                  <a:schemeClr val="bg1"/>
                </a:solidFill>
              </a:rPr>
            </a:br>
            <a:r>
              <a:rPr lang="fi-FI" sz="1177" b="1" spc="69" dirty="0">
                <a:solidFill>
                  <a:schemeClr val="tx1"/>
                </a:solidFill>
                <a:cs typeface="Arial" panose="020B0604020202020204" pitchFamily="34" charset="0"/>
              </a:rPr>
              <a:t>KOULUTUKSELLINEN TYÖPAJA</a:t>
            </a:r>
            <a:br>
              <a:rPr lang="fi-FI" sz="969" b="1" spc="69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i-FI" sz="900" b="1" spc="69" dirty="0">
                <a:solidFill>
                  <a:schemeClr val="tx1"/>
                </a:solidFill>
                <a:cs typeface="Arial" panose="020B0604020202020204" pitchFamily="34" charset="0"/>
              </a:rPr>
              <a:t>Torstaina 23.5.2019 klo 8.30-15.30 </a:t>
            </a:r>
            <a:br>
              <a:rPr lang="fi-FI" sz="900" b="1" spc="69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i-FI" sz="900" b="1" spc="69" dirty="0">
                <a:solidFill>
                  <a:schemeClr val="tx1"/>
                </a:solidFill>
                <a:cs typeface="Arial" panose="020B0604020202020204" pitchFamily="34" charset="0"/>
              </a:rPr>
              <a:t>JAMK pääkampus, Rajakatu 35, Auditorio Valjakka</a:t>
            </a:r>
            <a:br>
              <a:rPr lang="fi-FI" sz="969" b="1" spc="69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fi-FI" sz="969" b="1" spc="69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4" descr="https://www.rakennerahastot.fi/documents/10179/54973/EU_ESR_FI_vertical_20mm_rgb.png/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39" y="6215523"/>
            <a:ext cx="783189" cy="695784"/>
          </a:xfrm>
          <a:prstGeom prst="rect">
            <a:avLst/>
          </a:prstGeom>
          <a:noFill/>
          <a:extLst/>
        </p:spPr>
      </p:pic>
      <p:pic>
        <p:nvPicPr>
          <p:cNvPr id="9" name="Picture 6" descr="https://www.rakennerahastot.fi/documents/10179/55439/VipuvoimaaEU_2014_2020_rgb.png/2a05d239-e940-4301-928f-82078c2959bf?t=14049111912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28" y="6212212"/>
            <a:ext cx="852977" cy="519838"/>
          </a:xfrm>
          <a:prstGeom prst="rect">
            <a:avLst/>
          </a:prstGeom>
          <a:noFill/>
          <a:extLst/>
        </p:spPr>
      </p:pic>
      <p:pic>
        <p:nvPicPr>
          <p:cNvPr id="11" name="Kuvan paikkamerkki 1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3795"/>
          <a:stretch>
            <a:fillRect/>
          </a:stretch>
        </p:blipFill>
        <p:spPr bwMode="auto">
          <a:xfrm>
            <a:off x="3775048" y="6377305"/>
            <a:ext cx="1037280" cy="53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95BCFB7-1AD9-4DB1-8F66-F96A9C345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077" y="-41013"/>
            <a:ext cx="4747846" cy="185462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D4E4CFA-B711-4AC1-AB33-C665D1223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8545" y="6525079"/>
            <a:ext cx="1037280" cy="238455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3722076" y="2493567"/>
            <a:ext cx="4747846" cy="35444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316520"/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8.30-9.00</a:t>
            </a: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Kahvi</a:t>
            </a:r>
          </a:p>
          <a:p>
            <a:pPr defTabSz="316520"/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9.00-9.25</a:t>
            </a: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PAKU-hankkeen ajankohtaiset kuulumiset</a:t>
            </a:r>
          </a:p>
          <a:p>
            <a:pPr defTabSz="316520"/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9.25-9.55</a:t>
            </a: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Kokemuksia yhteiskehittämisestä PAKU-hankkeessa</a:t>
            </a: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; kokemusasiantuntija ja hankekunnan edustaja</a:t>
            </a:r>
          </a:p>
          <a:p>
            <a:pPr defTabSz="316520"/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9.55-10.00</a:t>
            </a: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Taukojumppa </a:t>
            </a:r>
          </a:p>
          <a:p>
            <a:pPr defTabSz="316520"/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10.00-10.45</a:t>
            </a: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Tietosuoja sekä asiakastietojen käytettävyys yli organisaatio-, rekisteri- ja asiakastietojärjestelmärajojen; </a:t>
            </a: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YTM Marjo Orava, Hankejohtaja / Kansa-koulu II -hanke, </a:t>
            </a:r>
            <a:r>
              <a:rPr lang="fi-FI" sz="831" dirty="0" err="1">
                <a:solidFill>
                  <a:prstClr val="black"/>
                </a:solidFill>
                <a:latin typeface="Calibri Light" panose="020F0302020204030204"/>
              </a:rPr>
              <a:t>Kaakkois</a:t>
            </a: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-Suomen sosiaalialan osaamiskeskus Oy </a:t>
            </a:r>
            <a:r>
              <a:rPr lang="fi-FI" sz="831" dirty="0" err="1">
                <a:solidFill>
                  <a:prstClr val="black"/>
                </a:solidFill>
                <a:latin typeface="Calibri Light" panose="020F0302020204030204"/>
              </a:rPr>
              <a:t>Socom</a:t>
            </a:r>
            <a:endParaRPr lang="fi-FI" sz="83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316520"/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10.45-11.30</a:t>
            </a: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Vaikuttava vuorovaikutus ja yhteinen toimijuus asiakastyössä; </a:t>
            </a: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YTT, dosentti Kaarina Mönkkönen, Itä-Suomen yliopisto / Yhteiskuntatieteiden laitos</a:t>
            </a:r>
          </a:p>
          <a:p>
            <a:pPr defTabSz="316520"/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11.30-12.30</a:t>
            </a: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Lounas </a:t>
            </a:r>
          </a:p>
          <a:p>
            <a:pPr defTabSz="316520"/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12.30-13.15</a:t>
            </a: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Palvelupolulla vajaakuntoisuudesta sosiaalivakuutuksen päätöksiin; </a:t>
            </a: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Ylilääkäri Jyrki Elo, Kela Itäinen asiantuntijalääkärikeskus</a:t>
            </a:r>
          </a:p>
          <a:p>
            <a:pPr defTabSz="316520"/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13.15-13.30</a:t>
            </a: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Kommenttipuheenvuoro; </a:t>
            </a: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Asiantuntijalääkäri Visa Kervinen, Keski-Suomen sairaanhoitopiiri / TYÖKE-hanke</a:t>
            </a:r>
          </a:p>
          <a:p>
            <a:pPr defTabSz="316520"/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13.30-15.30</a:t>
            </a: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fi-FI" sz="831" b="1" dirty="0">
                <a:solidFill>
                  <a:prstClr val="black"/>
                </a:solidFill>
                <a:latin typeface="Calibri Light" panose="020F0302020204030204"/>
              </a:rPr>
              <a:t>Työpajat</a:t>
            </a: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 (kahvi työpajojen lomassa alkaen klo 14):</a:t>
            </a:r>
            <a:br>
              <a:rPr lang="fi-FI" sz="831" dirty="0">
                <a:solidFill>
                  <a:prstClr val="black"/>
                </a:solidFill>
                <a:latin typeface="Calibri Light" panose="020F0302020204030204"/>
              </a:rPr>
            </a:br>
            <a:endParaRPr lang="fi-FI" sz="83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316520"/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1. Palveluohjauksen asiakaslähtöiset laatukriteerit: Palveluohjauksen osaamisvaatimukset, F306</a:t>
            </a:r>
          </a:p>
          <a:p>
            <a:pPr defTabSz="316520"/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2. Digitaalinen palveluohjaus: Digitaalinen saavutettavuus, toimijuus ja tietosuoja, B117</a:t>
            </a:r>
          </a:p>
          <a:p>
            <a:pPr defTabSz="316520"/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3. Monialainen intensiivinen palveluohjaus: Elämää työkyvyttömänä työnhakijana, F307</a:t>
            </a:r>
          </a:p>
          <a:p>
            <a:pPr defTabSz="316520"/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4. Järjestölähtöinen palveluohjaus: Yhteinen työ asiakkaan palvelupolulla? F305</a:t>
            </a:r>
          </a:p>
          <a:p>
            <a:pPr defTabSz="316520"/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5. Varhaisen tuen sosiaaliohjaus (ennaltaehkäisevä palveluohjaus): </a:t>
            </a:r>
            <a:br>
              <a:rPr lang="fi-FI" sz="83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Varhainen avoin yhteistoiminta? F405</a:t>
            </a:r>
          </a:p>
          <a:p>
            <a:pPr defTabSz="316520"/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6. Ryhmä muut, Auditorio Valjakka</a:t>
            </a:r>
          </a:p>
          <a:p>
            <a:pPr defTabSz="316520"/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 </a:t>
            </a:r>
          </a:p>
          <a:p>
            <a:pPr defTabSz="316520"/>
            <a:r>
              <a:rPr lang="fi-FI" sz="831" dirty="0">
                <a:solidFill>
                  <a:prstClr val="black"/>
                </a:solidFill>
                <a:latin typeface="Calibri Light" panose="020F0302020204030204"/>
              </a:rPr>
              <a:t>Ilmoittautuminen 10.5.2019 mennessä tästä linkistä: </a:t>
            </a:r>
          </a:p>
          <a:p>
            <a:pPr defTabSz="316520"/>
            <a:r>
              <a:rPr lang="fi-FI" sz="831" u="sng" dirty="0">
                <a:solidFill>
                  <a:prstClr val="black"/>
                </a:solidFill>
                <a:latin typeface="Calibri Light" panose="020F0302020204030204"/>
                <a:hlinkClick r:id="rId8"/>
              </a:rPr>
              <a:t>https://link.webropolsurveys.com/S/BE9FD36A005940E7</a:t>
            </a:r>
            <a:endParaRPr lang="fi-FI" sz="83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grpSp>
        <p:nvGrpSpPr>
          <p:cNvPr id="16" name="Ryhmä 15"/>
          <p:cNvGrpSpPr/>
          <p:nvPr/>
        </p:nvGrpSpPr>
        <p:grpSpPr>
          <a:xfrm>
            <a:off x="7411375" y="4958515"/>
            <a:ext cx="931272" cy="894223"/>
            <a:chOff x="4714508" y="5268773"/>
            <a:chExt cx="1707488" cy="1674096"/>
          </a:xfrm>
        </p:grpSpPr>
        <p:sp>
          <p:nvSpPr>
            <p:cNvPr id="10" name="Ellipsi 9"/>
            <p:cNvSpPr>
              <a:spLocks noChangeAspect="1"/>
            </p:cNvSpPr>
            <p:nvPr/>
          </p:nvSpPr>
          <p:spPr>
            <a:xfrm>
              <a:off x="4714508" y="5268773"/>
              <a:ext cx="1707488" cy="1674096"/>
            </a:xfrm>
            <a:prstGeom prst="ellipse">
              <a:avLst/>
            </a:prstGeom>
            <a:noFill/>
            <a:ln w="381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6520"/>
              <a:endParaRPr lang="fi-FI" sz="1246" b="1">
                <a:ln w="22225">
                  <a:solidFill>
                    <a:srgbClr val="F04304"/>
                  </a:solidFill>
                  <a:prstDash val="solid"/>
                </a:ln>
                <a:solidFill>
                  <a:srgbClr val="F04304">
                    <a:lumMod val="40000"/>
                    <a:lumOff val="60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4714508" y="5600554"/>
              <a:ext cx="1707488" cy="1130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16520"/>
              <a:r>
                <a:rPr lang="fi-FI" sz="831" b="1" i="1" dirty="0">
                  <a:solidFill>
                    <a:prstClr val="black"/>
                  </a:solidFill>
                  <a:latin typeface="Calibri Light" panose="020F0302020204030204"/>
                </a:rPr>
                <a:t>Lisätietoja hankkeesta www.jamk.fi/paku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491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32245" y="848598"/>
            <a:ext cx="3094354" cy="900000"/>
          </a:xfrm>
        </p:spPr>
        <p:txBody>
          <a:bodyPr/>
          <a:lstStyle/>
          <a:p>
            <a:r>
              <a:rPr lang="fi-FI" sz="3600" b="1" dirty="0">
                <a:solidFill>
                  <a:schemeClr val="tx1"/>
                </a:solidFill>
              </a:rPr>
              <a:t>HAASTEET: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58417" y="2258236"/>
            <a:ext cx="8842010" cy="4140000"/>
          </a:xfrm>
        </p:spPr>
        <p:txBody>
          <a:bodyPr/>
          <a:lstStyle/>
          <a:p>
            <a:r>
              <a:rPr lang="fi-FI" b="1" dirty="0"/>
              <a:t>ASIAKKAIDEN LÖYTÄMINEN JA MUKAAN SAAMINEN</a:t>
            </a:r>
          </a:p>
          <a:p>
            <a:r>
              <a:rPr lang="fi-FI" b="1" dirty="0"/>
              <a:t>KEHITTÄMISEEN ERI AMMATTIRYHMÄT MUKAAN (esim. ICT)</a:t>
            </a:r>
          </a:p>
          <a:p>
            <a:r>
              <a:rPr lang="fi-FI" b="1" dirty="0"/>
              <a:t>RESURSSIT</a:t>
            </a:r>
          </a:p>
          <a:p>
            <a:r>
              <a:rPr lang="fi-FI" b="1" dirty="0"/>
              <a:t>VASTUUT</a:t>
            </a:r>
          </a:p>
          <a:p>
            <a:r>
              <a:rPr lang="fi-FI" b="1" dirty="0"/>
              <a:t>TUEN JÄRJESTÄMINEN ASIAKKAILLE JA TYÖNTEKIJÖILLE</a:t>
            </a:r>
          </a:p>
          <a:p>
            <a:r>
              <a:rPr lang="fi-FI" b="1" dirty="0"/>
              <a:t>TIETOSUOJAKYSYMYKSET</a:t>
            </a:r>
          </a:p>
          <a:p>
            <a:r>
              <a:rPr lang="fi-FI" b="1" dirty="0"/>
              <a:t>SÄHKÖISTEN TYÖKALUJEN MARKKINOINTI</a:t>
            </a:r>
          </a:p>
          <a:p>
            <a:endParaRPr lang="fi-FI" b="1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5BB-73A4-4E5D-AB53-7536C8A90BCC}" type="datetime1">
              <a:rPr lang="fi-FI" smtClean="0"/>
              <a:t>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Leila Nisula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8" y="0"/>
            <a:ext cx="3396342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34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4B7BFC-19BE-476D-ACC4-1B76904B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Lopuksi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35D3E-00E5-4441-8DD4-B03016BB5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877"/>
            <a:ext cx="10752000" cy="4364123"/>
          </a:xfrm>
        </p:spPr>
        <p:txBody>
          <a:bodyPr/>
          <a:lstStyle/>
          <a:p>
            <a:r>
              <a:rPr lang="fi-FI" dirty="0"/>
              <a:t>Asiakasedustajia kaivataan ryhmiin lisää.</a:t>
            </a:r>
          </a:p>
          <a:p>
            <a:r>
              <a:rPr lang="fi-FI" dirty="0"/>
              <a:t>Jos löytyy asiakkaita, jotka haluavat vaikuttaa mutta eivät pysty osallistumaan ryhmiin, voimme järjestää myös keskustelumahdollisuuksia erikseen. Tärkeintä on saada asiakkaiden ääni kuuluviin!</a:t>
            </a:r>
          </a:p>
          <a:p>
            <a:r>
              <a:rPr lang="fi-FI" dirty="0"/>
              <a:t>Yhteystiedot:</a:t>
            </a:r>
          </a:p>
          <a:p>
            <a:pPr>
              <a:buFontTx/>
              <a:buChar char="-"/>
            </a:pPr>
            <a:r>
              <a:rPr lang="fi-FI" dirty="0"/>
              <a:t>Projektipäällikkö Tuija Ketola (040 834 5875), </a:t>
            </a:r>
            <a:r>
              <a:rPr lang="fi-FI" dirty="0">
                <a:hlinkClick r:id="rId2"/>
              </a:rPr>
              <a:t>tuija.ketola@jamk.fi</a:t>
            </a:r>
            <a:endParaRPr lang="fi-FI" dirty="0"/>
          </a:p>
          <a:p>
            <a:pPr>
              <a:buFontTx/>
              <a:buChar char="-"/>
            </a:pPr>
            <a:r>
              <a:rPr lang="fi-FI" dirty="0"/>
              <a:t>Projektikoordinaattori Anne Koivisto (040 159 6950), </a:t>
            </a:r>
            <a:r>
              <a:rPr lang="fi-FI" dirty="0">
                <a:hlinkClick r:id="rId3"/>
              </a:rPr>
              <a:t>anne.koivisto@koske.fi</a:t>
            </a:r>
            <a:endParaRPr lang="fi-FI" dirty="0"/>
          </a:p>
          <a:p>
            <a:pPr>
              <a:buFontTx/>
              <a:buChar char="-"/>
            </a:pPr>
            <a:r>
              <a:rPr lang="fi-FI" dirty="0"/>
              <a:t>Projektikoordinaattori Arja Hytönen (040 341 5371), </a:t>
            </a:r>
            <a:r>
              <a:rPr lang="fi-FI" dirty="0">
                <a:hlinkClick r:id="rId4"/>
              </a:rPr>
              <a:t>arja.hytonen@gradia.fi</a:t>
            </a:r>
            <a:r>
              <a:rPr lang="fi-FI" dirty="0"/>
              <a:t> </a:t>
            </a:r>
          </a:p>
          <a:p>
            <a:pPr>
              <a:buFontTx/>
              <a:buChar char="-"/>
            </a:pPr>
            <a:r>
              <a:rPr lang="fi-FI" dirty="0"/>
              <a:t>Projektiasiantuntijat (JAMK): Tuukka Kivioja, Johanna Moilanen, Leila Nisula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D53452-9470-43D0-B2C0-D59A0B593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5BB-73A4-4E5D-AB53-7536C8A90BCC}" type="datetime1">
              <a:rPr lang="fi-FI" smtClean="0"/>
              <a:t>7.6.2019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905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9AC1A1-60D9-4BDC-957D-E39F0A41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61321"/>
            <a:ext cx="10752000" cy="596868"/>
          </a:xfrm>
        </p:spPr>
        <p:txBody>
          <a:bodyPr/>
          <a:lstStyle/>
          <a:p>
            <a:r>
              <a:rPr lang="fi-FI" dirty="0"/>
              <a:t>Palvelupolut kuntoon (PAKU)-hanke 1.8.2018-31.12.2020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D3BE9C9-9E2F-4A90-8008-B6ECC3AB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5C32-028D-4AF8-AF6B-F5507DC626D3}" type="datetime1">
              <a:rPr lang="fi-FI" smtClean="0"/>
              <a:t>7.6.2019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5727C9C-8AC5-4825-8084-161928F02E23}"/>
              </a:ext>
            </a:extLst>
          </p:cNvPr>
          <p:cNvSpPr txBox="1"/>
          <p:nvPr/>
        </p:nvSpPr>
        <p:spPr>
          <a:xfrm>
            <a:off x="539466" y="943572"/>
            <a:ext cx="98104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Tavoitteena kehittää kokonaisvaltainen palveluohjauksen malli Keski-Suomeen paljon tukea tarvitsevien työikäisten ja heidän läheistensä näkökulmasta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Hanketta hallinnoi Jyväskylän ammattikorkeakoulu, osatoteuttajina Koske ja Gradia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Hankekunnat; Jyväskylä, Jämsä, Laukaa, Pihtipudas, Viitasaari ja Äänekoski (laatukriteerityössä osallistujia myös Muuramesta ja </a:t>
            </a:r>
            <a:r>
              <a:rPr lang="fi-FI" dirty="0" err="1"/>
              <a:t>Saarikasta</a:t>
            </a:r>
            <a:r>
              <a:rPr lang="fi-FI" dirty="0"/>
              <a:t>)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Yhteiskehittämistä, jossa mukana on kehittäjäasiakkaita, läheisiä, sosiaali-, terveys- ja työllisyyspalveluissa toimivia ammattilaisia ja kokemusasiantuntijoita, Kela sekä useita järjestö- ja yhdistystoimijoita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Osallistujia 5/2019 kirjattu 188 hlöä (tavoite 195), joista naisia 154. Kehittäjäasiakkaita tarvitaan mukaan enemmän.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Kehittäjäryhmiä hankekunnissa yht. 13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Ryhmäkertoja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/>
              <a:t>koko hankkeen aikana 6-10 kertaa / ryhmä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Ryhmien kokoontumisia ajalla 12/2018-4/2019 ollut 2-3 / ryhmä</a:t>
            </a:r>
          </a:p>
        </p:txBody>
      </p:sp>
      <p:pic>
        <p:nvPicPr>
          <p:cNvPr id="6" name="Kuvan paikkamerkki 13">
            <a:extLst>
              <a:ext uri="{FF2B5EF4-FFF2-40B4-BE49-F238E27FC236}">
                <a16:creationId xmlns:a16="http://schemas.microsoft.com/office/drawing/2014/main" id="{A8A9DD2F-78D7-4E26-BDE2-D6F1E71882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52" r="8852"/>
          <a:stretch>
            <a:fillRect/>
          </a:stretch>
        </p:blipFill>
        <p:spPr>
          <a:xfrm>
            <a:off x="3193183" y="5959315"/>
            <a:ext cx="1043116" cy="645646"/>
          </a:xfrm>
          <a:prstGeom prst="rect">
            <a:avLst/>
          </a:prstGeom>
        </p:spPr>
      </p:pic>
      <p:pic>
        <p:nvPicPr>
          <p:cNvPr id="7" name="Kuvan paikkamerkki 1">
            <a:extLst>
              <a:ext uri="{FF2B5EF4-FFF2-40B4-BE49-F238E27FC236}">
                <a16:creationId xmlns:a16="http://schemas.microsoft.com/office/drawing/2014/main" id="{34F2F90F-DFDA-44A8-A1CE-E1CB9A8C1C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06" r="2706"/>
          <a:stretch>
            <a:fillRect/>
          </a:stretch>
        </p:blipFill>
        <p:spPr>
          <a:xfrm>
            <a:off x="2041860" y="5951033"/>
            <a:ext cx="970789" cy="645646"/>
          </a:xfrm>
          <a:prstGeom prst="rect">
            <a:avLst/>
          </a:prstGeom>
        </p:spPr>
      </p:pic>
      <p:pic>
        <p:nvPicPr>
          <p:cNvPr id="8" name="Kuvan paikkamerkki 20">
            <a:extLst>
              <a:ext uri="{FF2B5EF4-FFF2-40B4-BE49-F238E27FC236}">
                <a16:creationId xmlns:a16="http://schemas.microsoft.com/office/drawing/2014/main" id="{6AADD442-8C8B-4ADB-8E5A-A30CF843DD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62" r="5562"/>
          <a:stretch>
            <a:fillRect/>
          </a:stretch>
        </p:blipFill>
        <p:spPr>
          <a:xfrm>
            <a:off x="768799" y="5912859"/>
            <a:ext cx="1043116" cy="6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4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13B353-E5B6-4161-B55F-DE7E3C94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8" y="612000"/>
            <a:ext cx="10961012" cy="530966"/>
          </a:xfrm>
        </p:spPr>
        <p:txBody>
          <a:bodyPr/>
          <a:lstStyle/>
          <a:p>
            <a:r>
              <a:rPr lang="fi-FI" dirty="0"/>
              <a:t>Kehittämistyön aikataulu pääpiirteittäin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41B89-B108-4A4D-8165-88C9BA0E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135BB-73A4-4E5D-AB53-7536C8A90BCC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7.6.2019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D9E1029-04D0-4B1A-B5D9-C18FD2350049}"/>
              </a:ext>
            </a:extLst>
          </p:cNvPr>
          <p:cNvSpPr txBox="1"/>
          <p:nvPr/>
        </p:nvSpPr>
        <p:spPr>
          <a:xfrm>
            <a:off x="317500" y="1968504"/>
            <a:ext cx="128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Aloitus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Semi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naari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30.11.18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1A6B46BC-E312-4823-929F-D3DE186EFE58}"/>
              </a:ext>
            </a:extLst>
          </p:cNvPr>
          <p:cNvSpPr/>
          <p:nvPr/>
        </p:nvSpPr>
        <p:spPr>
          <a:xfrm>
            <a:off x="1151744" y="2064086"/>
            <a:ext cx="767028" cy="72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C65884B1-8393-4F3D-844A-2C12DAEF0BB9}"/>
              </a:ext>
            </a:extLst>
          </p:cNvPr>
          <p:cNvSpPr/>
          <p:nvPr/>
        </p:nvSpPr>
        <p:spPr>
          <a:xfrm>
            <a:off x="2068593" y="2082151"/>
            <a:ext cx="704335" cy="707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Ympyrä: Ontto 13">
            <a:extLst>
              <a:ext uri="{FF2B5EF4-FFF2-40B4-BE49-F238E27FC236}">
                <a16:creationId xmlns:a16="http://schemas.microsoft.com/office/drawing/2014/main" id="{701181B3-C980-4272-84AE-553FF2960DFB}"/>
              </a:ext>
            </a:extLst>
          </p:cNvPr>
          <p:cNvSpPr/>
          <p:nvPr/>
        </p:nvSpPr>
        <p:spPr>
          <a:xfrm>
            <a:off x="2812987" y="1429527"/>
            <a:ext cx="1563418" cy="1655501"/>
          </a:xfrm>
          <a:prstGeom prst="don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23.5.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E8CAB5A9-9E4A-4213-B8A8-A89746680182}"/>
              </a:ext>
            </a:extLst>
          </p:cNvPr>
          <p:cNvSpPr/>
          <p:nvPr/>
        </p:nvSpPr>
        <p:spPr>
          <a:xfrm>
            <a:off x="1630497" y="1363741"/>
            <a:ext cx="737899" cy="72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F8CE60A0-9E43-4D59-BBDE-0BF8D78453BE}"/>
              </a:ext>
            </a:extLst>
          </p:cNvPr>
          <p:cNvSpPr/>
          <p:nvPr/>
        </p:nvSpPr>
        <p:spPr>
          <a:xfrm>
            <a:off x="4450816" y="2006692"/>
            <a:ext cx="689580" cy="682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Ympyrä: Ontto 16">
            <a:extLst>
              <a:ext uri="{FF2B5EF4-FFF2-40B4-BE49-F238E27FC236}">
                <a16:creationId xmlns:a16="http://schemas.microsoft.com/office/drawing/2014/main" id="{E585D9BC-5288-4ED6-A9CD-4BA934723CFA}"/>
              </a:ext>
            </a:extLst>
          </p:cNvPr>
          <p:cNvSpPr/>
          <p:nvPr/>
        </p:nvSpPr>
        <p:spPr>
          <a:xfrm>
            <a:off x="6038739" y="1354991"/>
            <a:ext cx="1693728" cy="1863979"/>
          </a:xfrm>
          <a:prstGeom prst="don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Marras/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joulukuu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098639F8-D824-48B9-8958-369A5B3C0E82}"/>
              </a:ext>
            </a:extLst>
          </p:cNvPr>
          <p:cNvSpPr/>
          <p:nvPr/>
        </p:nvSpPr>
        <p:spPr>
          <a:xfrm>
            <a:off x="7751541" y="1968504"/>
            <a:ext cx="735109" cy="78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9B7724A0-D7D7-46C6-ACC4-31CE627AD4EB}"/>
              </a:ext>
            </a:extLst>
          </p:cNvPr>
          <p:cNvSpPr/>
          <p:nvPr/>
        </p:nvSpPr>
        <p:spPr>
          <a:xfrm>
            <a:off x="9358453" y="1943678"/>
            <a:ext cx="735109" cy="775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Ympyrä: Ontto 19">
            <a:extLst>
              <a:ext uri="{FF2B5EF4-FFF2-40B4-BE49-F238E27FC236}">
                <a16:creationId xmlns:a16="http://schemas.microsoft.com/office/drawing/2014/main" id="{9E318BE5-E744-4F7C-9FAE-E528AB21EAE9}"/>
              </a:ext>
            </a:extLst>
          </p:cNvPr>
          <p:cNvSpPr/>
          <p:nvPr/>
        </p:nvSpPr>
        <p:spPr>
          <a:xfrm>
            <a:off x="10136288" y="1292482"/>
            <a:ext cx="1825453" cy="1863979"/>
          </a:xfrm>
          <a:prstGeom prst="don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Touko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kesä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Kuva 21" descr="Nuoli: loiva kaarre">
            <a:extLst>
              <a:ext uri="{FF2B5EF4-FFF2-40B4-BE49-F238E27FC236}">
                <a16:creationId xmlns:a16="http://schemas.microsoft.com/office/drawing/2014/main" id="{0C6B1852-9807-47E0-831D-5D51505F4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5172421"/>
            <a:ext cx="914400" cy="914400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7B68C252-3A52-45D6-AE27-4004A1887A8F}"/>
              </a:ext>
            </a:extLst>
          </p:cNvPr>
          <p:cNvSpPr txBox="1"/>
          <p:nvPr/>
        </p:nvSpPr>
        <p:spPr>
          <a:xfrm>
            <a:off x="1765300" y="5080088"/>
            <a:ext cx="2509745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Loppujulkaisu ja loppuseminaari 11-12/2020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1F791151-AB38-4B84-A915-D261420F419B}"/>
              </a:ext>
            </a:extLst>
          </p:cNvPr>
          <p:cNvSpPr/>
          <p:nvPr/>
        </p:nvSpPr>
        <p:spPr>
          <a:xfrm>
            <a:off x="8542555" y="1960303"/>
            <a:ext cx="735109" cy="775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C54C3D61-D356-4375-AA78-0DECEDEFECA6}"/>
              </a:ext>
            </a:extLst>
          </p:cNvPr>
          <p:cNvSpPr/>
          <p:nvPr/>
        </p:nvSpPr>
        <p:spPr>
          <a:xfrm>
            <a:off x="5755341" y="256866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0B4F7FCA-ED85-491F-90FF-C685641C4E4D}"/>
              </a:ext>
            </a:extLst>
          </p:cNvPr>
          <p:cNvSpPr/>
          <p:nvPr/>
        </p:nvSpPr>
        <p:spPr>
          <a:xfrm>
            <a:off x="5293254" y="1990185"/>
            <a:ext cx="689580" cy="699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4210F612-F934-4D30-B3AF-7F2615A72145}"/>
              </a:ext>
            </a:extLst>
          </p:cNvPr>
          <p:cNvSpPr txBox="1"/>
          <p:nvPr/>
        </p:nvSpPr>
        <p:spPr>
          <a:xfrm>
            <a:off x="317500" y="3325222"/>
            <a:ext cx="11644241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Kevät 2019                   Syksy 2019                          Kevät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50273157-9389-42D7-A28A-5BF55FA64B91}"/>
              </a:ext>
            </a:extLst>
          </p:cNvPr>
          <p:cNvSpPr/>
          <p:nvPr/>
        </p:nvSpPr>
        <p:spPr>
          <a:xfrm>
            <a:off x="4873122" y="1292482"/>
            <a:ext cx="689580" cy="682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83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Curved Connector 91"/>
          <p:cNvCxnSpPr>
            <a:cxnSpLocks/>
          </p:cNvCxnSpPr>
          <p:nvPr/>
        </p:nvCxnSpPr>
        <p:spPr>
          <a:xfrm rot="10800000" flipV="1">
            <a:off x="1189594" y="1142899"/>
            <a:ext cx="9199782" cy="179583"/>
          </a:xfrm>
          <a:prstGeom prst="curvedConnector3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Arc 89"/>
          <p:cNvSpPr/>
          <p:nvPr/>
        </p:nvSpPr>
        <p:spPr>
          <a:xfrm rot="16200000">
            <a:off x="5850191" y="900978"/>
            <a:ext cx="1203158" cy="3400534"/>
          </a:xfrm>
          <a:prstGeom prst="arc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7500827" y="1902884"/>
            <a:ext cx="3257082" cy="4047844"/>
            <a:chOff x="988329" y="1422255"/>
            <a:chExt cx="2743803" cy="1219488"/>
          </a:xfr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86" name="Rectangle 85"/>
            <p:cNvSpPr/>
            <p:nvPr/>
          </p:nvSpPr>
          <p:spPr>
            <a:xfrm>
              <a:off x="1035843" y="1422255"/>
              <a:ext cx="2696289" cy="121948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Rectangle 88"/>
            <p:cNvSpPr/>
            <p:nvPr/>
          </p:nvSpPr>
          <p:spPr>
            <a:xfrm>
              <a:off x="988329" y="1422255"/>
              <a:ext cx="2696289" cy="12194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marR="0" lvl="0" indent="0" algn="ctr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001176" y="1895412"/>
            <a:ext cx="3257082" cy="4047844"/>
            <a:chOff x="6850458" y="4638621"/>
            <a:chExt cx="1905189" cy="1035491"/>
          </a:xfr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/>
        </p:grpSpPr>
        <p:grpSp>
          <p:nvGrpSpPr>
            <p:cNvPr id="121" name="Group 120"/>
            <p:cNvGrpSpPr/>
            <p:nvPr/>
          </p:nvGrpSpPr>
          <p:grpSpPr>
            <a:xfrm>
              <a:off x="6850458" y="4638621"/>
              <a:ext cx="1905189" cy="1035491"/>
              <a:chOff x="988329" y="1422255"/>
              <a:chExt cx="2743803" cy="1219488"/>
            </a:xfrm>
            <a:grpFill/>
          </p:grpSpPr>
          <p:sp>
            <p:nvSpPr>
              <p:cNvPr id="123" name="Rectangle 122"/>
              <p:cNvSpPr/>
              <p:nvPr/>
            </p:nvSpPr>
            <p:spPr>
              <a:xfrm>
                <a:off x="1035843" y="1422255"/>
                <a:ext cx="2696289" cy="1219488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5197846"/>
                  <a:satOff val="-23984"/>
                  <a:lumOff val="883"/>
                  <a:alphaOff val="0"/>
                </a:schemeClr>
              </a:fillRef>
              <a:effectRef idx="0">
                <a:schemeClr val="accent4">
                  <a:hueOff val="5197846"/>
                  <a:satOff val="-23984"/>
                  <a:lumOff val="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4" name="Rectangle 123"/>
              <p:cNvSpPr/>
              <p:nvPr/>
            </p:nvSpPr>
            <p:spPr>
              <a:xfrm>
                <a:off x="988329" y="1422255"/>
                <a:ext cx="2696289" cy="121948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3360" tIns="213360" rIns="213360" bIns="213360" numCol="1" spcCol="1270" anchor="ctr" anchorCtr="0">
                <a:noAutofit/>
              </a:bodyPr>
              <a:lstStyle/>
              <a:p>
                <a:pPr marL="0" marR="0" lvl="0" indent="0" algn="ctr" defTabSz="2489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5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7640499" y="4646999"/>
              <a:ext cx="1098693" cy="1653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Asiakasohjauksen laatutekijät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36200" y="1895410"/>
            <a:ext cx="3292951" cy="4063020"/>
            <a:chOff x="6879407" y="4638621"/>
            <a:chExt cx="1876239" cy="1039373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grpSp>
          <p:nvGrpSpPr>
            <p:cNvPr id="2" name="Group 1"/>
            <p:cNvGrpSpPr/>
            <p:nvPr/>
          </p:nvGrpSpPr>
          <p:grpSpPr>
            <a:xfrm>
              <a:off x="6879407" y="4638621"/>
              <a:ext cx="1876239" cy="1039373"/>
              <a:chOff x="1030019" y="1422255"/>
              <a:chExt cx="2702113" cy="1224060"/>
            </a:xfrm>
            <a:grpFill/>
          </p:grpSpPr>
          <p:sp>
            <p:nvSpPr>
              <p:cNvPr id="3" name="Rectangle 2"/>
              <p:cNvSpPr/>
              <p:nvPr/>
            </p:nvSpPr>
            <p:spPr>
              <a:xfrm>
                <a:off x="1035843" y="1422255"/>
                <a:ext cx="2696289" cy="1219488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5197846"/>
                  <a:satOff val="-23984"/>
                  <a:lumOff val="883"/>
                  <a:alphaOff val="0"/>
                </a:schemeClr>
              </a:fillRef>
              <a:effectRef idx="0">
                <a:schemeClr val="accent4">
                  <a:hueOff val="5197846"/>
                  <a:satOff val="-23984"/>
                  <a:lumOff val="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Rectangle 3"/>
              <p:cNvSpPr/>
              <p:nvPr/>
            </p:nvSpPr>
            <p:spPr>
              <a:xfrm>
                <a:off x="1030019" y="1426827"/>
                <a:ext cx="2696289" cy="121948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3360" tIns="213360" rIns="213360" bIns="213360" numCol="1" spcCol="1270" anchor="ctr" anchorCtr="0">
                <a:noAutofit/>
              </a:bodyPr>
              <a:lstStyle/>
              <a:p>
                <a:pPr marL="0" marR="0" lvl="0" indent="0" algn="ctr" defTabSz="2489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5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6884272" y="4640324"/>
              <a:ext cx="1639879" cy="944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Neuvonnan laatutekijät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1372" y="1714939"/>
            <a:ext cx="5133206" cy="4021864"/>
            <a:chOff x="281372" y="1714939"/>
            <a:chExt cx="5133206" cy="4021864"/>
          </a:xfrm>
        </p:grpSpPr>
        <p:sp>
          <p:nvSpPr>
            <p:cNvPr id="117" name="Arc 116"/>
            <p:cNvSpPr/>
            <p:nvPr/>
          </p:nvSpPr>
          <p:spPr>
            <a:xfrm rot="8340000">
              <a:off x="921054" y="2838334"/>
              <a:ext cx="4493524" cy="2898469"/>
            </a:xfrm>
            <a:prstGeom prst="arc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8" name="Curved Connector 107"/>
            <p:cNvCxnSpPr/>
            <p:nvPr/>
          </p:nvCxnSpPr>
          <p:spPr>
            <a:xfrm rot="16080000" flipV="1">
              <a:off x="-1126219" y="3122530"/>
              <a:ext cx="3976211" cy="1161029"/>
            </a:xfrm>
            <a:prstGeom prst="curvedConnector3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Curved Connector 92"/>
          <p:cNvCxnSpPr>
            <a:cxnSpLocks/>
          </p:cNvCxnSpPr>
          <p:nvPr/>
        </p:nvCxnSpPr>
        <p:spPr>
          <a:xfrm flipV="1">
            <a:off x="7678994" y="1426736"/>
            <a:ext cx="2710382" cy="1397467"/>
          </a:xfrm>
          <a:prstGeom prst="curvedConnector3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c 90"/>
          <p:cNvSpPr/>
          <p:nvPr/>
        </p:nvSpPr>
        <p:spPr>
          <a:xfrm>
            <a:off x="3294507" y="2693687"/>
            <a:ext cx="1948931" cy="4356042"/>
          </a:xfrm>
          <a:prstGeom prst="arc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7" name="Straight Connector 76"/>
          <p:cNvCxnSpPr>
            <a:cxnSpLocks/>
          </p:cNvCxnSpPr>
          <p:nvPr/>
        </p:nvCxnSpPr>
        <p:spPr>
          <a:xfrm flipV="1">
            <a:off x="10653120" y="2459213"/>
            <a:ext cx="0" cy="603580"/>
          </a:xfrm>
          <a:prstGeom prst="line">
            <a:avLst/>
          </a:prstGeom>
          <a:ln w="1270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/>
          </p:cNvCxnSpPr>
          <p:nvPr/>
        </p:nvCxnSpPr>
        <p:spPr>
          <a:xfrm flipH="1">
            <a:off x="9365672" y="3412186"/>
            <a:ext cx="624100" cy="0"/>
          </a:xfrm>
          <a:prstGeom prst="line">
            <a:avLst/>
          </a:prstGeom>
          <a:ln w="1270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/>
        </p:nvSpPr>
        <p:spPr>
          <a:xfrm>
            <a:off x="-624649" y="1534068"/>
            <a:ext cx="2247721" cy="2046035"/>
          </a:xfrm>
          <a:prstGeom prst="arc">
            <a:avLst>
              <a:gd name="adj1" fmla="val 16821860"/>
              <a:gd name="adj2" fmla="val 0"/>
            </a:avLst>
          </a:prstGeom>
          <a:ln w="381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44" y="707549"/>
            <a:ext cx="452437" cy="902028"/>
          </a:xfrm>
          <a:prstGeom prst="rect">
            <a:avLst/>
          </a:prstGeom>
        </p:spPr>
      </p:pic>
      <p:cxnSp>
        <p:nvCxnSpPr>
          <p:cNvPr id="52" name="Straight Connector 51"/>
          <p:cNvCxnSpPr>
            <a:cxnSpLocks/>
          </p:cNvCxnSpPr>
          <p:nvPr/>
        </p:nvCxnSpPr>
        <p:spPr>
          <a:xfrm flipH="1">
            <a:off x="2763361" y="3412186"/>
            <a:ext cx="4883207" cy="9536"/>
          </a:xfrm>
          <a:prstGeom prst="line">
            <a:avLst/>
          </a:prstGeom>
          <a:ln w="1270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897502" y="138650"/>
            <a:ext cx="10340971" cy="505555"/>
            <a:chOff x="-1060384" y="306208"/>
            <a:chExt cx="9971118" cy="505555"/>
          </a:xfrm>
        </p:grpSpPr>
        <p:grpSp>
          <p:nvGrpSpPr>
            <p:cNvPr id="11" name="Group 10"/>
            <p:cNvGrpSpPr/>
            <p:nvPr/>
          </p:nvGrpSpPr>
          <p:grpSpPr>
            <a:xfrm>
              <a:off x="-895067" y="306208"/>
              <a:ext cx="9805801" cy="505555"/>
              <a:chOff x="2003407" y="1551"/>
              <a:chExt cx="3056748" cy="1219488"/>
            </a:xfrm>
            <a:solidFill>
              <a:schemeClr val="bg1">
                <a:lumMod val="95000"/>
              </a:schemeClr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2363866" y="1551"/>
                <a:ext cx="2696289" cy="1219488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2003407" y="1551"/>
                <a:ext cx="3053793" cy="121948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3360" tIns="213360" rIns="213360" bIns="213360" numCol="1" spcCol="1270" anchor="ctr" anchorCtr="0">
                <a:noAutofit/>
              </a:bodyPr>
              <a:lstStyle/>
              <a:p>
                <a:pPr marL="0" marR="0" lvl="0" indent="0" algn="ctr" defTabSz="2489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5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-1060384" y="332341"/>
              <a:ext cx="9859823" cy="43088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S I A K A S L Ä H T Ö I </a:t>
              </a:r>
              <a:r>
                <a:rPr lang="fi-FI" sz="2200" dirty="0">
                  <a:solidFill>
                    <a:prstClr val="black"/>
                  </a:solidFill>
                  <a:latin typeface="Calibri" panose="020F0502020204030204"/>
                </a:rPr>
                <a:t>N </a:t>
              </a:r>
              <a:r>
                <a:rPr kumimoji="0" lang="fi-FI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 N  P A L V E L U O H J A U </a:t>
              </a:r>
              <a:r>
                <a:rPr lang="fi-FI" sz="2200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endPara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2341" y="5747274"/>
            <a:ext cx="11139019" cy="981417"/>
            <a:chOff x="1741764" y="5671315"/>
            <a:chExt cx="8649478" cy="981417"/>
          </a:xfrm>
        </p:grpSpPr>
        <p:grpSp>
          <p:nvGrpSpPr>
            <p:cNvPr id="24" name="Group 23"/>
            <p:cNvGrpSpPr/>
            <p:nvPr/>
          </p:nvGrpSpPr>
          <p:grpSpPr>
            <a:xfrm>
              <a:off x="1741764" y="5671315"/>
              <a:ext cx="8649478" cy="981417"/>
              <a:chOff x="916483" y="1984"/>
              <a:chExt cx="2030015" cy="202767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916483" y="975792"/>
                <a:ext cx="2030015" cy="1053862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rgbClr val="FFC000">
                    <a:alpha val="6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ectangle 25"/>
              <p:cNvSpPr/>
              <p:nvPr/>
            </p:nvSpPr>
            <p:spPr>
              <a:xfrm>
                <a:off x="916483" y="1984"/>
                <a:ext cx="2030015" cy="12180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9550" tIns="209550" rIns="209550" bIns="209550" numCol="1" spcCol="1270" anchor="ctr" anchorCtr="0">
                <a:noAutofit/>
              </a:bodyPr>
              <a:lstStyle/>
              <a:p>
                <a:pPr marL="0" marR="0" lvl="0" indent="0" algn="ctr" defTabSz="24447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5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201640" y="6151981"/>
              <a:ext cx="7968101" cy="400110"/>
            </a:xfrm>
            <a:prstGeom prst="rect">
              <a:avLst/>
            </a:prstGeom>
            <a:noFill/>
            <a:ln>
              <a:noFill/>
            </a:ln>
          </p:spPr>
          <p:txBody>
            <a:bodyPr vert="wordArt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DIGITAALINEN  PALVELUOHJAUS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52052" y="2605546"/>
            <a:ext cx="1710812" cy="1691149"/>
            <a:chOff x="1120877" y="2772697"/>
            <a:chExt cx="1710812" cy="1691149"/>
          </a:xfrm>
        </p:grpSpPr>
        <p:grpSp>
          <p:nvGrpSpPr>
            <p:cNvPr id="15" name="Group 14"/>
            <p:cNvGrpSpPr/>
            <p:nvPr/>
          </p:nvGrpSpPr>
          <p:grpSpPr>
            <a:xfrm>
              <a:off x="1120877" y="2772697"/>
              <a:ext cx="1710812" cy="1691149"/>
              <a:chOff x="2363866" y="1551"/>
              <a:chExt cx="2696289" cy="121948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363866" y="1551"/>
                <a:ext cx="2696289" cy="12194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3360" tIns="213360" rIns="213360" bIns="213360" numCol="1" spcCol="1270" anchor="ctr" anchorCtr="0">
                <a:noAutofit/>
              </a:bodyPr>
              <a:lstStyle/>
              <a:p>
                <a:pPr marL="0" marR="0" lvl="0" indent="0" algn="ctr" defTabSz="2489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5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363866" y="1551"/>
                <a:ext cx="2696289" cy="1219488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rgbClr val="FFC000">
                    <a:alpha val="6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29" name="TextBox 28"/>
            <p:cNvSpPr txBox="1"/>
            <p:nvPr/>
          </p:nvSpPr>
          <p:spPr>
            <a:xfrm>
              <a:off x="1120877" y="2979173"/>
              <a:ext cx="17108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Varhaisen tuen sosiaaliohjaus (ennalta-ehkäisevä palveluohjaus)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453657" y="864429"/>
            <a:ext cx="1529978" cy="1566412"/>
            <a:chOff x="1120877" y="2772697"/>
            <a:chExt cx="1710812" cy="1691149"/>
          </a:xfrm>
        </p:grpSpPr>
        <p:grpSp>
          <p:nvGrpSpPr>
            <p:cNvPr id="33" name="Group 32"/>
            <p:cNvGrpSpPr/>
            <p:nvPr/>
          </p:nvGrpSpPr>
          <p:grpSpPr>
            <a:xfrm>
              <a:off x="1120877" y="2772697"/>
              <a:ext cx="1710812" cy="1691149"/>
              <a:chOff x="2363866" y="1551"/>
              <a:chExt cx="2696289" cy="1219488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363866" y="1551"/>
                <a:ext cx="2696289" cy="1219488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rgbClr val="FFC000">
                    <a:alpha val="6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Rectangle 35"/>
              <p:cNvSpPr/>
              <p:nvPr/>
            </p:nvSpPr>
            <p:spPr>
              <a:xfrm>
                <a:off x="2363866" y="1551"/>
                <a:ext cx="2696289" cy="12194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3360" tIns="213360" rIns="213360" bIns="213360" numCol="1" spcCol="1270" anchor="ctr" anchorCtr="0">
                <a:noAutofit/>
              </a:bodyPr>
              <a:lstStyle/>
              <a:p>
                <a:pPr marL="0" marR="0" lvl="0" indent="0" algn="ctr" defTabSz="2489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5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120877" y="3067661"/>
              <a:ext cx="17108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Järjestö-lähtöinen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palveluohjaus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48245" y="2753343"/>
            <a:ext cx="1809134" cy="1691149"/>
            <a:chOff x="1120874" y="2772697"/>
            <a:chExt cx="1809134" cy="1691149"/>
          </a:xfrm>
        </p:grpSpPr>
        <p:grpSp>
          <p:nvGrpSpPr>
            <p:cNvPr id="38" name="Group 37"/>
            <p:cNvGrpSpPr/>
            <p:nvPr/>
          </p:nvGrpSpPr>
          <p:grpSpPr>
            <a:xfrm>
              <a:off x="1120874" y="2772697"/>
              <a:ext cx="1809134" cy="1691149"/>
              <a:chOff x="2363866" y="1551"/>
              <a:chExt cx="2851250" cy="121948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518826" y="1551"/>
                <a:ext cx="2696290" cy="1219488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rgbClr val="FFC000">
                    <a:alpha val="6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Rectangle 40"/>
              <p:cNvSpPr/>
              <p:nvPr/>
            </p:nvSpPr>
            <p:spPr>
              <a:xfrm>
                <a:off x="2363866" y="1551"/>
                <a:ext cx="2696289" cy="12194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3360" tIns="213360" rIns="213360" bIns="213360" numCol="1" spcCol="1270" anchor="ctr" anchorCtr="0">
                <a:noAutofit/>
              </a:bodyPr>
              <a:lstStyle/>
              <a:p>
                <a:pPr marL="0" marR="0" lvl="0" indent="0" algn="ctr" defTabSz="2489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5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120877" y="3067661"/>
              <a:ext cx="17108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Monialainen &amp; intensiivinen palveluohjaus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088034" y="1616093"/>
            <a:ext cx="1808431" cy="1176265"/>
            <a:chOff x="7473235" y="2826254"/>
            <a:chExt cx="2447516" cy="1176265"/>
          </a:xfrm>
        </p:grpSpPr>
        <p:grpSp>
          <p:nvGrpSpPr>
            <p:cNvPr id="42" name="Group 41"/>
            <p:cNvGrpSpPr/>
            <p:nvPr/>
          </p:nvGrpSpPr>
          <p:grpSpPr>
            <a:xfrm>
              <a:off x="7546267" y="2826254"/>
              <a:ext cx="2305655" cy="1176265"/>
              <a:chOff x="1035843" y="1422255"/>
              <a:chExt cx="2696289" cy="1219488"/>
            </a:xfrm>
            <a:solidFill>
              <a:schemeClr val="bg1">
                <a:lumMod val="95000"/>
              </a:schemeClr>
            </a:solidFill>
          </p:grpSpPr>
          <p:sp>
            <p:nvSpPr>
              <p:cNvPr id="44" name="Rectangle 43"/>
              <p:cNvSpPr/>
              <p:nvPr/>
            </p:nvSpPr>
            <p:spPr>
              <a:xfrm>
                <a:off x="1035843" y="1422255"/>
                <a:ext cx="2696289" cy="12194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3360" tIns="213360" rIns="213360" bIns="213360" numCol="1" spcCol="1270" anchor="ctr" anchorCtr="0">
                <a:noAutofit/>
              </a:bodyPr>
              <a:lstStyle/>
              <a:p>
                <a:pPr marL="0" marR="0" lvl="0" indent="0" algn="ctr" defTabSz="2489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5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035843" y="1422255"/>
                <a:ext cx="2696289" cy="12194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5197846"/>
                  <a:satOff val="-23984"/>
                  <a:lumOff val="883"/>
                  <a:alphaOff val="0"/>
                </a:schemeClr>
              </a:fillRef>
              <a:effectRef idx="0">
                <a:schemeClr val="accent4">
                  <a:hueOff val="5197846"/>
                  <a:satOff val="-23984"/>
                  <a:lumOff val="883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45" name="TextBox 44"/>
            <p:cNvSpPr txBox="1"/>
            <p:nvPr/>
          </p:nvSpPr>
          <p:spPr>
            <a:xfrm>
              <a:off x="7473235" y="2925100"/>
              <a:ext cx="24475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Tuen /palvelujen kartoittamisen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tarve, pta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942574" y="4482207"/>
            <a:ext cx="1808431" cy="1176266"/>
            <a:chOff x="7433314" y="2826253"/>
            <a:chExt cx="2447516" cy="1176266"/>
          </a:xfrm>
        </p:grpSpPr>
        <p:grpSp>
          <p:nvGrpSpPr>
            <p:cNvPr id="58" name="Group 57"/>
            <p:cNvGrpSpPr/>
            <p:nvPr/>
          </p:nvGrpSpPr>
          <p:grpSpPr>
            <a:xfrm>
              <a:off x="7546267" y="2826253"/>
              <a:ext cx="2305655" cy="1176266"/>
              <a:chOff x="1035843" y="1422254"/>
              <a:chExt cx="2696289" cy="1219489"/>
            </a:xfrm>
            <a:solidFill>
              <a:schemeClr val="bg1">
                <a:lumMod val="95000"/>
              </a:schemeClr>
            </a:solidFill>
          </p:grpSpPr>
          <p:sp>
            <p:nvSpPr>
              <p:cNvPr id="60" name="Rectangle 59"/>
              <p:cNvSpPr/>
              <p:nvPr/>
            </p:nvSpPr>
            <p:spPr>
              <a:xfrm>
                <a:off x="1035843" y="1422255"/>
                <a:ext cx="2696289" cy="1219488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5197846"/>
                  <a:satOff val="-23984"/>
                  <a:lumOff val="883"/>
                  <a:alphaOff val="0"/>
                </a:schemeClr>
              </a:fillRef>
              <a:effectRef idx="0">
                <a:schemeClr val="accent4">
                  <a:hueOff val="5197846"/>
                  <a:satOff val="-23984"/>
                  <a:lumOff val="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Rectangle 60"/>
              <p:cNvSpPr/>
              <p:nvPr/>
            </p:nvSpPr>
            <p:spPr>
              <a:xfrm>
                <a:off x="1035843" y="1422254"/>
                <a:ext cx="2696289" cy="12194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3360" tIns="213360" rIns="213360" bIns="213360" numCol="1" spcCol="1270" anchor="ctr" anchorCtr="0">
                <a:noAutofit/>
              </a:bodyPr>
              <a:lstStyle/>
              <a:p>
                <a:pPr marL="0" marR="0" lvl="0" indent="0" algn="ctr" defTabSz="2489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5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7433314" y="2934932"/>
              <a:ext cx="24475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Ei jatko-ohjauksen tarvetta 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071260" y="4477290"/>
            <a:ext cx="1936248" cy="1291115"/>
            <a:chOff x="7420886" y="2826254"/>
            <a:chExt cx="2447516" cy="1176265"/>
          </a:xfrm>
        </p:grpSpPr>
        <p:grpSp>
          <p:nvGrpSpPr>
            <p:cNvPr id="63" name="Group 62"/>
            <p:cNvGrpSpPr/>
            <p:nvPr/>
          </p:nvGrpSpPr>
          <p:grpSpPr>
            <a:xfrm>
              <a:off x="7546267" y="2826254"/>
              <a:ext cx="2305655" cy="1176265"/>
              <a:chOff x="1035843" y="1422255"/>
              <a:chExt cx="2696289" cy="1219488"/>
            </a:xfrm>
            <a:solidFill>
              <a:schemeClr val="bg1">
                <a:lumMod val="95000"/>
              </a:schemeClr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1035843" y="1422255"/>
                <a:ext cx="2696289" cy="1219488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5197846"/>
                  <a:satOff val="-23984"/>
                  <a:lumOff val="883"/>
                  <a:alphaOff val="0"/>
                </a:schemeClr>
              </a:fillRef>
              <a:effectRef idx="0">
                <a:schemeClr val="accent4">
                  <a:hueOff val="5197846"/>
                  <a:satOff val="-23984"/>
                  <a:lumOff val="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Rectangle 65"/>
              <p:cNvSpPr/>
              <p:nvPr/>
            </p:nvSpPr>
            <p:spPr>
              <a:xfrm>
                <a:off x="1035843" y="1422255"/>
                <a:ext cx="2696289" cy="12194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3360" tIns="213360" rIns="213360" bIns="213360" numCol="1" spcCol="1270" anchor="ctr" anchorCtr="0">
                <a:noAutofit/>
              </a:bodyPr>
              <a:lstStyle/>
              <a:p>
                <a:pPr marL="0" marR="0" lvl="0" indent="0" algn="ctr" defTabSz="2489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5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7420886" y="2872231"/>
              <a:ext cx="2447516" cy="981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Lyhytaikainen / ”kevyt” tuki 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(palveluohjauksellinen työote)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905371" y="3048608"/>
            <a:ext cx="1828827" cy="1127155"/>
            <a:chOff x="7433314" y="2826254"/>
            <a:chExt cx="2447516" cy="1176265"/>
          </a:xfrm>
        </p:grpSpPr>
        <p:grpSp>
          <p:nvGrpSpPr>
            <p:cNvPr id="68" name="Group 67"/>
            <p:cNvGrpSpPr/>
            <p:nvPr/>
          </p:nvGrpSpPr>
          <p:grpSpPr>
            <a:xfrm>
              <a:off x="7546267" y="2826254"/>
              <a:ext cx="2305655" cy="1176265"/>
              <a:chOff x="1035843" y="1422255"/>
              <a:chExt cx="2696289" cy="1219488"/>
            </a:xfrm>
            <a:solidFill>
              <a:schemeClr val="bg1">
                <a:lumMod val="95000"/>
              </a:schemeClr>
            </a:solidFill>
          </p:grpSpPr>
          <p:sp>
            <p:nvSpPr>
              <p:cNvPr id="70" name="Rectangle 69"/>
              <p:cNvSpPr/>
              <p:nvPr/>
            </p:nvSpPr>
            <p:spPr>
              <a:xfrm>
                <a:off x="1035843" y="1422255"/>
                <a:ext cx="2696289" cy="1219488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5197846"/>
                  <a:satOff val="-23984"/>
                  <a:lumOff val="883"/>
                  <a:alphaOff val="0"/>
                </a:schemeClr>
              </a:fillRef>
              <a:effectRef idx="0">
                <a:schemeClr val="accent4">
                  <a:hueOff val="5197846"/>
                  <a:satOff val="-23984"/>
                  <a:lumOff val="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Rectangle 70"/>
              <p:cNvSpPr/>
              <p:nvPr/>
            </p:nvSpPr>
            <p:spPr>
              <a:xfrm>
                <a:off x="1035843" y="1422255"/>
                <a:ext cx="2696289" cy="121948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5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5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3360" tIns="213360" rIns="213360" bIns="213360" numCol="1" spcCol="1270" anchor="ctr" anchorCtr="0">
                <a:noAutofit/>
              </a:bodyPr>
              <a:lstStyle/>
              <a:p>
                <a:pPr marL="0" marR="0" lvl="0" indent="0" algn="ctr" defTabSz="2489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5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7433314" y="3102082"/>
              <a:ext cx="2447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Yhteistyön laatukriteerit</a:t>
              </a:r>
            </a:p>
          </p:txBody>
        </p:sp>
      </p:grpSp>
      <p:sp>
        <p:nvSpPr>
          <p:cNvPr id="81" name="Chevron 80"/>
          <p:cNvSpPr/>
          <p:nvPr/>
        </p:nvSpPr>
        <p:spPr>
          <a:xfrm rot="16200000">
            <a:off x="7414086" y="5804307"/>
            <a:ext cx="283676" cy="457527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Chevron 81"/>
          <p:cNvSpPr/>
          <p:nvPr/>
        </p:nvSpPr>
        <p:spPr>
          <a:xfrm rot="16200000">
            <a:off x="848426" y="5817657"/>
            <a:ext cx="283676" cy="457527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Chevron 82"/>
          <p:cNvSpPr/>
          <p:nvPr/>
        </p:nvSpPr>
        <p:spPr>
          <a:xfrm rot="16200000">
            <a:off x="4094173" y="5828444"/>
            <a:ext cx="283676" cy="457527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hevron 83"/>
          <p:cNvSpPr/>
          <p:nvPr/>
        </p:nvSpPr>
        <p:spPr>
          <a:xfrm rot="16200000">
            <a:off x="10584099" y="5800416"/>
            <a:ext cx="283676" cy="457527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706920" y="894829"/>
            <a:ext cx="442452" cy="556424"/>
            <a:chOff x="776749" y="952473"/>
            <a:chExt cx="442452" cy="556424"/>
          </a:xfrm>
        </p:grpSpPr>
        <p:sp>
          <p:nvSpPr>
            <p:cNvPr id="127" name="Double Bracket 126"/>
            <p:cNvSpPr/>
            <p:nvPr/>
          </p:nvSpPr>
          <p:spPr>
            <a:xfrm>
              <a:off x="776749" y="952473"/>
              <a:ext cx="442452" cy="556424"/>
            </a:xfrm>
            <a:prstGeom prst="bracketPair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1549" y="971845"/>
              <a:ext cx="258225" cy="514826"/>
            </a:xfrm>
            <a:prstGeom prst="rect">
              <a:avLst/>
            </a:prstGeom>
          </p:spPr>
        </p:pic>
      </p:grpSp>
      <p:sp>
        <p:nvSpPr>
          <p:cNvPr id="126" name="Arc 125"/>
          <p:cNvSpPr/>
          <p:nvPr/>
        </p:nvSpPr>
        <p:spPr>
          <a:xfrm rot="7080000">
            <a:off x="5046595" y="2960744"/>
            <a:ext cx="3737872" cy="1867110"/>
          </a:xfrm>
          <a:prstGeom prst="arc">
            <a:avLst>
              <a:gd name="adj1" fmla="val 16746554"/>
              <a:gd name="adj2" fmla="val 0"/>
            </a:avLst>
          </a:prstGeom>
          <a:ln w="381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7" name="Curved Connector 86"/>
          <p:cNvCxnSpPr/>
          <p:nvPr/>
        </p:nvCxnSpPr>
        <p:spPr>
          <a:xfrm flipV="1">
            <a:off x="2759687" y="2808807"/>
            <a:ext cx="1262956" cy="787391"/>
          </a:xfrm>
          <a:prstGeom prst="curvedConnector3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813F2805-D5D5-45A1-AFA1-4E3F60995797}"/>
              </a:ext>
            </a:extLst>
          </p:cNvPr>
          <p:cNvCxnSpPr>
            <a:cxnSpLocks/>
          </p:cNvCxnSpPr>
          <p:nvPr/>
        </p:nvCxnSpPr>
        <p:spPr>
          <a:xfrm>
            <a:off x="1517236" y="4293281"/>
            <a:ext cx="487437" cy="72328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/>
          <p:nvPr/>
        </p:nvCxnSpPr>
        <p:spPr>
          <a:xfrm rot="10800000">
            <a:off x="4871888" y="2679292"/>
            <a:ext cx="2798422" cy="909483"/>
          </a:xfrm>
          <a:prstGeom prst="curvedConnector3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E48FF5F-7644-46DD-AF87-43C49D6F4DE7}"/>
              </a:ext>
            </a:extLst>
          </p:cNvPr>
          <p:cNvCxnSpPr/>
          <p:nvPr/>
        </p:nvCxnSpPr>
        <p:spPr>
          <a:xfrm flipV="1">
            <a:off x="2759687" y="1337300"/>
            <a:ext cx="328347" cy="125214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ruutu 4">
            <a:extLst>
              <a:ext uri="{FF2B5EF4-FFF2-40B4-BE49-F238E27FC236}">
                <a16:creationId xmlns:a16="http://schemas.microsoft.com/office/drawing/2014/main" id="{14CA2EE9-A91D-49DF-8196-FDEA0545EAB7}"/>
              </a:ext>
            </a:extLst>
          </p:cNvPr>
          <p:cNvSpPr txBox="1"/>
          <p:nvPr/>
        </p:nvSpPr>
        <p:spPr>
          <a:xfrm>
            <a:off x="7432444" y="1949475"/>
            <a:ext cx="311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Intensiivisen palveluohjauksen</a:t>
            </a:r>
          </a:p>
          <a:p>
            <a:r>
              <a:rPr lang="fi-FI" b="1" dirty="0"/>
              <a:t>laatutekijät</a:t>
            </a:r>
          </a:p>
        </p:txBody>
      </p:sp>
      <p:cxnSp>
        <p:nvCxnSpPr>
          <p:cNvPr id="100" name="Straight Connector 76">
            <a:extLst>
              <a:ext uri="{FF2B5EF4-FFF2-40B4-BE49-F238E27FC236}">
                <a16:creationId xmlns:a16="http://schemas.microsoft.com/office/drawing/2014/main" id="{F060C422-1BAC-4967-B17C-6968FCBF8774}"/>
              </a:ext>
            </a:extLst>
          </p:cNvPr>
          <p:cNvCxnSpPr>
            <a:cxnSpLocks/>
          </p:cNvCxnSpPr>
          <p:nvPr/>
        </p:nvCxnSpPr>
        <p:spPr>
          <a:xfrm flipV="1">
            <a:off x="9413781" y="2430842"/>
            <a:ext cx="975595" cy="346381"/>
          </a:xfrm>
          <a:prstGeom prst="line">
            <a:avLst/>
          </a:prstGeom>
          <a:ln w="1270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uorakulmio 73">
            <a:extLst>
              <a:ext uri="{FF2B5EF4-FFF2-40B4-BE49-F238E27FC236}">
                <a16:creationId xmlns:a16="http://schemas.microsoft.com/office/drawing/2014/main" id="{D2B3D5C7-1697-4FB7-A6F2-2E50214F7A57}"/>
              </a:ext>
            </a:extLst>
          </p:cNvPr>
          <p:cNvSpPr/>
          <p:nvPr/>
        </p:nvSpPr>
        <p:spPr>
          <a:xfrm>
            <a:off x="706920" y="1379837"/>
            <a:ext cx="9682456" cy="537616"/>
          </a:xfrm>
          <a:prstGeom prst="rect">
            <a:avLst/>
          </a:prstGeom>
          <a:gradFill>
            <a:gsLst>
              <a:gs pos="70000">
                <a:srgbClr val="FFFFCC">
                  <a:alpha val="60000"/>
                </a:srgbClr>
              </a:gs>
              <a:gs pos="100000">
                <a:srgbClr val="F8F4AA">
                  <a:alpha val="30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”Löytävä työ”</a:t>
            </a:r>
          </a:p>
        </p:txBody>
      </p:sp>
    </p:spTree>
    <p:extLst>
      <p:ext uri="{BB962C8B-B14F-4D97-AF65-F5344CB8AC3E}">
        <p14:creationId xmlns:p14="http://schemas.microsoft.com/office/powerpoint/2010/main" val="351281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545A9D-7F63-4A18-8DB6-EB1C4C19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752000" cy="669723"/>
          </a:xfrm>
        </p:spPr>
        <p:txBody>
          <a:bodyPr/>
          <a:lstStyle/>
          <a:p>
            <a:r>
              <a:rPr lang="fi-FI" dirty="0"/>
              <a:t>Yhteiskehittämistä palvelumuotoilun menetelmin, vaihe 1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01FB902-69FA-4C65-BCA9-03C7C5C4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5C32-028D-4AF8-AF6B-F5507DC626D3}" type="datetime1">
              <a:rPr lang="fi-FI" smtClean="0"/>
              <a:t>7.6.2019</a:t>
            </a:fld>
            <a:endParaRPr lang="fi-FI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A927EF58-641E-4761-904B-924A84A53300}"/>
              </a:ext>
            </a:extLst>
          </p:cNvPr>
          <p:cNvSpPr/>
          <p:nvPr/>
        </p:nvSpPr>
        <p:spPr>
          <a:xfrm>
            <a:off x="720000" y="1281724"/>
            <a:ext cx="99714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Palveluohjauksen mallin muotoilu aloitettiin asiakasymmärryksen rakentamisella</a:t>
            </a:r>
          </a:p>
          <a:p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dirty="0"/>
              <a:t>Kuka on paljon tukea tarvitseva työikäinen henkilö ja millainen hänen tilanteensa on?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dirty="0"/>
              <a:t>Miksi ja mihin tarpeeseen hän hakee palveluohjauksesta apua?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dirty="0"/>
              <a:t>Mitä hän tavoittelee, mitä haluaa saavuttaa ja/tai mihin haluaa pystyä?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dirty="0"/>
              <a:t>Miten ohjaustyötä täytyy tehdä, jotta hänen tavoitteeseensa pääsyä voidaan tukea parhaalla mahdollisella tavalla?</a:t>
            </a:r>
          </a:p>
        </p:txBody>
      </p:sp>
    </p:spTree>
    <p:extLst>
      <p:ext uri="{BB962C8B-B14F-4D97-AF65-F5344CB8AC3E}">
        <p14:creationId xmlns:p14="http://schemas.microsoft.com/office/powerpoint/2010/main" val="325553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347CC2-CA66-47DA-ACFA-3EDA9C93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45" y="188680"/>
            <a:ext cx="11268770" cy="712612"/>
          </a:xfrm>
        </p:spPr>
        <p:txBody>
          <a:bodyPr/>
          <a:lstStyle/>
          <a:p>
            <a:r>
              <a:rPr lang="fi-FI" dirty="0"/>
              <a:t>Kuka on paljon tukea tarvitseva työikäinen henkilö? (käyttäjäpersoona)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96E795B-6CBE-49F9-970D-2461461C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5EEE-C8B3-43A5-8984-4E9E998B8BE3}" type="datetime1">
              <a:rPr lang="fi-FI" smtClean="0"/>
              <a:pPr/>
              <a:t>7.6.2019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188EECC-53AA-4E37-9B99-78A2B1A5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11E6EEC-6D63-4889-901D-DA4B3A091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58" y="701359"/>
            <a:ext cx="4742860" cy="58771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E3232DA-6D54-4948-A01C-4FE7BC5B1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3" y="1148861"/>
            <a:ext cx="6832867" cy="512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5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D888E90-E62A-4C54-AFD8-A523AAEB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13BB-DF94-499A-B6AB-FB0C16694467}" type="datetime1">
              <a:rPr lang="fi-FI" smtClean="0"/>
              <a:t>7.6.2019</a:t>
            </a:fld>
            <a:endParaRPr lang="fi-FI"/>
          </a:p>
        </p:txBody>
      </p:sp>
      <p:pic>
        <p:nvPicPr>
          <p:cNvPr id="1026" name="Picture 2" descr="49de2aec-a7ed-458d-a824-4efb7ba5155c@eurprd01">
            <a:extLst>
              <a:ext uri="{FF2B5EF4-FFF2-40B4-BE49-F238E27FC236}">
                <a16:creationId xmlns:a16="http://schemas.microsoft.com/office/drawing/2014/main" id="{B67B5E37-5E53-49C9-B823-6A19A61B5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62" y="264694"/>
            <a:ext cx="5620689" cy="640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uhekupla: Soikea 3">
            <a:extLst>
              <a:ext uri="{FF2B5EF4-FFF2-40B4-BE49-F238E27FC236}">
                <a16:creationId xmlns:a16="http://schemas.microsoft.com/office/drawing/2014/main" id="{5771A51A-C90A-431F-B684-44D4C563EF05}"/>
              </a:ext>
            </a:extLst>
          </p:cNvPr>
          <p:cNvSpPr/>
          <p:nvPr/>
        </p:nvSpPr>
        <p:spPr>
          <a:xfrm rot="21233854">
            <a:off x="208548" y="1399648"/>
            <a:ext cx="5935544" cy="3529088"/>
          </a:xfrm>
          <a:prstGeom prst="wedgeEllipseCallout">
            <a:avLst>
              <a:gd name="adj1" fmla="val 47753"/>
              <a:gd name="adj2" fmla="val 41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/>
              <a:t>Näin rakensimme asiakasymmärrystä</a:t>
            </a:r>
          </a:p>
        </p:txBody>
      </p:sp>
    </p:spTree>
    <p:extLst>
      <p:ext uri="{BB962C8B-B14F-4D97-AF65-F5344CB8AC3E}">
        <p14:creationId xmlns:p14="http://schemas.microsoft.com/office/powerpoint/2010/main" val="126923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50DFD9-4505-451E-85E1-21B955ADE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22" y="241279"/>
            <a:ext cx="11378155" cy="536755"/>
          </a:xfrm>
        </p:spPr>
        <p:txBody>
          <a:bodyPr/>
          <a:lstStyle/>
          <a:p>
            <a:r>
              <a:rPr lang="fi-FI" sz="2400" dirty="0"/>
              <a:t>Yhteenvetoa asiakasarvon muodostumisesta varhaisen tuen sosiaaliohjauksessa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D2A6BEA-6DFA-40FD-8A1E-850818D0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4629E08E-4542-4939-94D7-34289C5A7760}"/>
              </a:ext>
            </a:extLst>
          </p:cNvPr>
          <p:cNvSpPr/>
          <p:nvPr/>
        </p:nvSpPr>
        <p:spPr>
          <a:xfrm>
            <a:off x="3360073" y="839957"/>
            <a:ext cx="517643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Tavoite;</a:t>
            </a:r>
          </a:p>
          <a:p>
            <a:pPr algn="ctr"/>
            <a:r>
              <a:rPr lang="fi-FI" dirty="0"/>
              <a:t>Elämänlaadun parantuminen, itsenäisyys, arjessa jaksaminen, näköaloja elämään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463DFEF0-4220-4F89-AB45-068B75E83DF6}"/>
              </a:ext>
            </a:extLst>
          </p:cNvPr>
          <p:cNvSpPr/>
          <p:nvPr/>
        </p:nvSpPr>
        <p:spPr>
          <a:xfrm>
            <a:off x="534455" y="2339844"/>
            <a:ext cx="2893973" cy="15618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Toiminnallinen;</a:t>
            </a:r>
          </a:p>
          <a:p>
            <a:pPr marL="171450" indent="-171450" algn="ctr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Päästä töihin tai opiskelemaan</a:t>
            </a:r>
          </a:p>
          <a:p>
            <a:pPr marL="171450" indent="-171450" algn="ctr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Saada mielekästä tekemistä</a:t>
            </a:r>
          </a:p>
          <a:p>
            <a:pPr marL="171450" indent="-171450" algn="ctr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Saada harrastuksia ja tietoa toiminnan mahdollisuuksista</a:t>
            </a:r>
          </a:p>
          <a:p>
            <a:pPr marL="171450" indent="-171450" algn="ctr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Selviytyä ja jaksaa omassa arjessa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-Pystyä hoitamaan omat, päivittäiset asiat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EFAF82CE-85DD-438F-9B59-7A25868B7933}"/>
              </a:ext>
            </a:extLst>
          </p:cNvPr>
          <p:cNvSpPr/>
          <p:nvPr/>
        </p:nvSpPr>
        <p:spPr>
          <a:xfrm>
            <a:off x="4483080" y="2348776"/>
            <a:ext cx="2893973" cy="15618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Sosiaalinen;</a:t>
            </a:r>
          </a:p>
          <a:p>
            <a:pPr marL="171450" indent="-171450" algn="ctr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Saada ja pystyä ylläpitämään sosiaalisia kontakteja</a:t>
            </a:r>
          </a:p>
          <a:p>
            <a:pPr marL="171450" indent="-171450" algn="ctr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Pystyä osallistumaan toimintaan</a:t>
            </a:r>
          </a:p>
          <a:p>
            <a:pPr marL="171450" indent="-171450" algn="ctr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Pitää huolta itsestään ja läheisistään</a:t>
            </a:r>
          </a:p>
          <a:p>
            <a:pPr marL="171450" indent="-171450" algn="ctr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Tulla kuulluksi ja ymmärretyksi</a:t>
            </a:r>
          </a:p>
          <a:p>
            <a:pPr marL="171450" indent="-171450" algn="ctr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Saada kannustusta ja tukea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30DAC7AC-35D0-49D8-AAB4-E0F751FAE940}"/>
              </a:ext>
            </a:extLst>
          </p:cNvPr>
          <p:cNvSpPr/>
          <p:nvPr/>
        </p:nvSpPr>
        <p:spPr>
          <a:xfrm>
            <a:off x="8489252" y="2326808"/>
            <a:ext cx="3030776" cy="15459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Tunteet, motivaatio, arvot;</a:t>
            </a:r>
          </a:p>
          <a:p>
            <a:pPr marL="171450" indent="-171450" algn="ctr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Halu muutokseen</a:t>
            </a:r>
          </a:p>
          <a:p>
            <a:pPr marL="171450" indent="-171450" algn="ctr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Halu päästä osalliseksi</a:t>
            </a:r>
          </a:p>
          <a:p>
            <a:pPr marL="171450" indent="-171450" algn="ctr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Halu itsenäiseen elämään</a:t>
            </a:r>
          </a:p>
          <a:p>
            <a:pPr marL="171450" indent="-171450" algn="ctr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Taloudellisen tilanteen parantuminen</a:t>
            </a:r>
          </a:p>
          <a:p>
            <a:pPr marL="171450" indent="-171450" algn="ctr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Lapsista / läheisistä huolehtiminen</a:t>
            </a:r>
          </a:p>
          <a:p>
            <a:pPr marL="171450" indent="-171450" algn="ctr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Kuntoutuminen ja työkyvyn palautuminen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87EF72F1-9395-43BA-BAC0-A3EF9A651F3F}"/>
              </a:ext>
            </a:extLst>
          </p:cNvPr>
          <p:cNvCxnSpPr>
            <a:cxnSpLocks/>
          </p:cNvCxnSpPr>
          <p:nvPr/>
        </p:nvCxnSpPr>
        <p:spPr>
          <a:xfrm flipH="1">
            <a:off x="2834095" y="1726200"/>
            <a:ext cx="596158" cy="6136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43684D15-7481-4643-BF0F-B27CC073FCD4}"/>
              </a:ext>
            </a:extLst>
          </p:cNvPr>
          <p:cNvCxnSpPr>
            <a:cxnSpLocks/>
          </p:cNvCxnSpPr>
          <p:nvPr/>
        </p:nvCxnSpPr>
        <p:spPr>
          <a:xfrm>
            <a:off x="5963901" y="1735132"/>
            <a:ext cx="0" cy="6136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E48C6DB-887E-4BD9-BC38-8E25D2F7FD36}"/>
              </a:ext>
            </a:extLst>
          </p:cNvPr>
          <p:cNvCxnSpPr>
            <a:cxnSpLocks/>
          </p:cNvCxnSpPr>
          <p:nvPr/>
        </p:nvCxnSpPr>
        <p:spPr>
          <a:xfrm>
            <a:off x="8489252" y="1735132"/>
            <a:ext cx="488781" cy="5916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F9424567-D72C-4BE2-B2F5-FFDEBE0D4133}"/>
              </a:ext>
            </a:extLst>
          </p:cNvPr>
          <p:cNvSpPr/>
          <p:nvPr/>
        </p:nvSpPr>
        <p:spPr>
          <a:xfrm>
            <a:off x="3387170" y="4294012"/>
            <a:ext cx="5367131" cy="2528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Miten?</a:t>
            </a:r>
          </a:p>
          <a:p>
            <a:pPr marL="171450" indent="-171450" algn="ctr">
              <a:buFontTx/>
              <a:buChar char="-"/>
            </a:pPr>
            <a:r>
              <a:rPr lang="fi-FI" sz="1200" dirty="0"/>
              <a:t>Asiakkaan ehdoilla ja voimavarakeskeisesti</a:t>
            </a:r>
          </a:p>
          <a:p>
            <a:pPr marL="171450" indent="-171450" algn="ctr">
              <a:buFontTx/>
              <a:buChar char="-"/>
            </a:pPr>
            <a:r>
              <a:rPr lang="fi-FI" sz="1200" dirty="0"/>
              <a:t>Keskustelemalla, kuuntelemalla, kannustamalla, olemalla kiinnostunut</a:t>
            </a:r>
          </a:p>
          <a:p>
            <a:pPr marL="171450" indent="-171450" algn="ctr">
              <a:buFontTx/>
              <a:buChar char="-"/>
            </a:pPr>
            <a:r>
              <a:rPr lang="fi-FI" sz="1200" dirty="0"/>
              <a:t>Olemalla läsnä, havainnoimalla</a:t>
            </a:r>
          </a:p>
          <a:p>
            <a:pPr marL="171450" indent="-171450" algn="ctr">
              <a:buFontTx/>
              <a:buChar char="-"/>
            </a:pPr>
            <a:r>
              <a:rPr lang="fi-FI" sz="1200" dirty="0"/>
              <a:t>Yhdessä (ei puolesta) tekemällä, jalkautumalla</a:t>
            </a:r>
          </a:p>
          <a:p>
            <a:pPr marL="171450" indent="-171450" algn="ctr">
              <a:buFontTx/>
              <a:buChar char="-"/>
            </a:pPr>
            <a:r>
              <a:rPr lang="fi-FI" sz="1200" dirty="0"/>
              <a:t>Tiedottamalla mahdollisuuksista avoimesti ja selkeästi</a:t>
            </a:r>
          </a:p>
          <a:p>
            <a:pPr marL="171450" indent="-171450" algn="ctr">
              <a:buFontTx/>
              <a:buChar char="-"/>
            </a:pPr>
            <a:r>
              <a:rPr lang="fi-FI" sz="1200" dirty="0"/>
              <a:t>Apua tulee olla saatavilla myös virka-ajan ulkopuolella</a:t>
            </a:r>
          </a:p>
          <a:p>
            <a:pPr marL="171450" indent="-171450" algn="ctr">
              <a:buFontTx/>
              <a:buChar char="-"/>
            </a:pPr>
            <a:r>
              <a:rPr lang="fi-FI" sz="1200" dirty="0"/>
              <a:t>Asiakkaan ja verkoston kanssa yhdessä / yhteisin tavoittein</a:t>
            </a:r>
          </a:p>
          <a:p>
            <a:pPr marL="171450" indent="-171450" algn="ctr">
              <a:buFontTx/>
              <a:buChar char="-"/>
            </a:pPr>
            <a:r>
              <a:rPr lang="fi-FI" sz="1200" dirty="0"/>
              <a:t>Sanoittamalla/ kuvaamalla tilannetta</a:t>
            </a:r>
          </a:p>
          <a:p>
            <a:pPr marL="171450" indent="-171450" algn="ctr">
              <a:buFontTx/>
              <a:buChar char="-"/>
            </a:pPr>
            <a:r>
              <a:rPr lang="fi-FI" sz="1200" dirty="0"/>
              <a:t>Suunnitelmallisesti ja tilannetta seuraten (tuen jatkuvuus)</a:t>
            </a:r>
          </a:p>
          <a:p>
            <a:pPr marL="171450" indent="-171450" algn="ctr">
              <a:buFontTx/>
              <a:buChar char="-"/>
            </a:pPr>
            <a:r>
              <a:rPr lang="fi-FI" sz="1200" dirty="0"/>
              <a:t>Järjestämällä ja antamalla aikaa asiakkaalle, asioiden etenemiselle sekä dokumentoinnille</a:t>
            </a:r>
          </a:p>
          <a:p>
            <a:pPr algn="ctr"/>
            <a:r>
              <a:rPr lang="fi-FI" sz="1200" dirty="0"/>
              <a:t>- Kokonaisvaltaisesti ja luovuutta käyttäen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42DD7E64-EB87-4ECD-8957-E6A80633D68A}"/>
              </a:ext>
            </a:extLst>
          </p:cNvPr>
          <p:cNvCxnSpPr>
            <a:cxnSpLocks/>
          </p:cNvCxnSpPr>
          <p:nvPr/>
        </p:nvCxnSpPr>
        <p:spPr>
          <a:xfrm>
            <a:off x="2834095" y="3892280"/>
            <a:ext cx="773612" cy="5229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574A4C22-DF8C-42E8-AA06-114505CC0787}"/>
              </a:ext>
            </a:extLst>
          </p:cNvPr>
          <p:cNvCxnSpPr>
            <a:cxnSpLocks/>
          </p:cNvCxnSpPr>
          <p:nvPr/>
        </p:nvCxnSpPr>
        <p:spPr>
          <a:xfrm>
            <a:off x="5955637" y="3910586"/>
            <a:ext cx="1" cy="3821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4E080030-D492-493D-9412-6385E8B7A0D4}"/>
              </a:ext>
            </a:extLst>
          </p:cNvPr>
          <p:cNvCxnSpPr>
            <a:cxnSpLocks/>
          </p:cNvCxnSpPr>
          <p:nvPr/>
        </p:nvCxnSpPr>
        <p:spPr>
          <a:xfrm flipH="1">
            <a:off x="8584294" y="3865358"/>
            <a:ext cx="521017" cy="5126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80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_Rakennerahastot_2014-2020_mallipohja_ESR_FI_7.14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_Rakennerahastot_2014-2020_mallipohja_EAKR_ESR_FI_7.14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uurkaupunki">
  <a:themeElements>
    <a:clrScheme name="Suurkaupunki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Suurkaupun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uurkaupun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1544</Words>
  <Application>Microsoft Office PowerPoint</Application>
  <PresentationFormat>Laajakuva</PresentationFormat>
  <Paragraphs>311</Paragraphs>
  <Slides>21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TEM_Rakennerahastot_2014-2020_mallipohja_ESR_FI_7.14</vt:lpstr>
      <vt:lpstr>TEM_Rakennerahastot_2014-2020_mallipohja_EAKR_ESR_FI_7.14</vt:lpstr>
      <vt:lpstr>Office Theme</vt:lpstr>
      <vt:lpstr>Office-teema</vt:lpstr>
      <vt:lpstr>Suurkaupunki</vt:lpstr>
      <vt:lpstr>PAKU –Palvelupolut kuntoon!</vt:lpstr>
      <vt:lpstr> KOULUTUKSELLINEN TYÖPAJA Torstaina 23.5.2019 klo 8.30-15.30  JAMK pääkampus, Rajakatu 35, Auditorio Valjakka </vt:lpstr>
      <vt:lpstr>Palvelupolut kuntoon (PAKU)-hanke 1.8.2018-31.12.2020</vt:lpstr>
      <vt:lpstr>Kehittämistyön aikataulu pääpiirteittäin</vt:lpstr>
      <vt:lpstr>PowerPoint-esitys</vt:lpstr>
      <vt:lpstr>Yhteiskehittämistä palvelumuotoilun menetelmin, vaihe 1</vt:lpstr>
      <vt:lpstr>Kuka on paljon tukea tarvitseva työikäinen henkilö? (käyttäjäpersoona)</vt:lpstr>
      <vt:lpstr>PowerPoint-esitys</vt:lpstr>
      <vt:lpstr>Yhteenvetoa asiakasarvon muodostumisesta varhaisen tuen sosiaaliohjauksessa</vt:lpstr>
      <vt:lpstr>Yhteenvetoa teemoista ja tarpeista palveluohjauksen taustalla</vt:lpstr>
      <vt:lpstr>Yhteiskehittämistä palvelumuotoilun menetelmin, vaihe 2: Käyttäjäpersoonan palvelupolku kuvataan palvelutuokioiden ja kontaktipisteiden avulla</vt:lpstr>
      <vt:lpstr>Palvelupolkukuvaus  esimerkkinä monialainen intensiivinen palveluohjaus</vt:lpstr>
      <vt:lpstr>PowerPoint-esitys</vt:lpstr>
      <vt:lpstr>Järjestölähtöisen kehittäjäryhmän kuvaus palvelupolusta</vt:lpstr>
      <vt:lpstr>Järjestölähtöisen palveluohjauksen kehittämistarpeita</vt:lpstr>
      <vt:lpstr>Järjestölähtöisen palveluohjauksen kehittämistarpeita</vt:lpstr>
      <vt:lpstr>Kehittämistyön kysymyksiä jatkossa</vt:lpstr>
      <vt:lpstr>Digikehittäjäryhmät:</vt:lpstr>
      <vt:lpstr>PowerPoint-esitys</vt:lpstr>
      <vt:lpstr>HAASTEET:</vt:lpstr>
      <vt:lpstr>Lopuksi</vt:lpstr>
    </vt:vector>
  </TitlesOfParts>
  <Company>JAMK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PAKU –Palvelupolut kuntoon!</dc:title>
  <dc:creator>Ketola Tuija</dc:creator>
  <cp:lastModifiedBy>Anne Koivisto</cp:lastModifiedBy>
  <cp:revision>149</cp:revision>
  <cp:lastPrinted>2019-05-22T14:02:32Z</cp:lastPrinted>
  <dcterms:created xsi:type="dcterms:W3CDTF">2018-11-12T09:23:11Z</dcterms:created>
  <dcterms:modified xsi:type="dcterms:W3CDTF">2019-06-07T07:18:17Z</dcterms:modified>
</cp:coreProperties>
</file>