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8" r:id="rId4"/>
    <p:sldId id="271" r:id="rId5"/>
    <p:sldId id="266" r:id="rId6"/>
    <p:sldId id="270" r:id="rId7"/>
    <p:sldId id="265" r:id="rId8"/>
    <p:sldId id="272" r:id="rId9"/>
    <p:sldId id="268" r:id="rId10"/>
    <p:sldId id="276" r:id="rId11"/>
    <p:sldId id="263" r:id="rId12"/>
    <p:sldId id="264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ukka Harjula" initials="AH" lastIdx="1" clrIdx="0">
    <p:extLst>
      <p:ext uri="{19B8F6BF-5375-455C-9EA6-DF929625EA0E}">
        <p15:presenceInfo xmlns:p15="http://schemas.microsoft.com/office/powerpoint/2012/main" userId="992c47f361af87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xhere.com/fi/photo/851068" TargetMode="Externa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julkaisut.valtioneuvosto.fi/handle/10024/73067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xhere.com/fi/photo/921171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meeting-cooperation-personal-1015591/" TargetMode="Externa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Lampi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8BA64-45B5-48FC-A635-167C2A0F9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658594"/>
            <a:ext cx="8689976" cy="3045928"/>
          </a:xfrm>
        </p:spPr>
        <p:txBody>
          <a:bodyPr>
            <a:normAutofit/>
          </a:bodyPr>
          <a:lstStyle/>
          <a:p>
            <a:r>
              <a:rPr lang="fi-FI" b="1" dirty="0"/>
              <a:t>Yhteiskehittämisen</a:t>
            </a:r>
            <a:br>
              <a:rPr lang="fi-FI" dirty="0"/>
            </a:br>
            <a:r>
              <a:rPr lang="fi-FI" sz="3600" dirty="0"/>
              <a:t>Kokemuksia </a:t>
            </a:r>
            <a:r>
              <a:rPr lang="fi-FI" sz="3600" dirty="0" err="1"/>
              <a:t>paku</a:t>
            </a:r>
            <a:r>
              <a:rPr lang="fi-FI" sz="3600" dirty="0"/>
              <a:t> –hankkeessa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/>
              <a:t>pisaroista kohti Jokia, lampia ja merta</a:t>
            </a:r>
            <a:br>
              <a:rPr lang="fi-FI" sz="3600" dirty="0"/>
            </a:br>
            <a:endParaRPr lang="fi-FI" sz="36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C78AA42-B44F-4B35-9EFD-A20F00D9C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57215"/>
            <a:ext cx="6571353" cy="500269"/>
          </a:xfrm>
        </p:spPr>
        <p:txBody>
          <a:bodyPr>
            <a:normAutofit fontScale="92500"/>
          </a:bodyPr>
          <a:lstStyle/>
          <a:p>
            <a:r>
              <a:rPr lang="fi-FI" dirty="0"/>
              <a:t>Annukka Harjula, kokemusasiantuntija 23.5.2019</a:t>
            </a:r>
          </a:p>
        </p:txBody>
      </p:sp>
    </p:spTree>
    <p:extLst>
      <p:ext uri="{BB962C8B-B14F-4D97-AF65-F5344CB8AC3E}">
        <p14:creationId xmlns:p14="http://schemas.microsoft.com/office/powerpoint/2010/main" val="323294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tsikko 1">
            <a:extLst>
              <a:ext uri="{FF2B5EF4-FFF2-40B4-BE49-F238E27FC236}">
                <a16:creationId xmlns:a16="http://schemas.microsoft.com/office/drawing/2014/main" id="{7B7AE95F-A3F0-467B-A406-74007B81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3909806"/>
            <a:ext cx="8689976" cy="1345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Miksi</a:t>
            </a:r>
            <a:r>
              <a:rPr lang="en-US" sz="4800" dirty="0"/>
              <a:t> olla </a:t>
            </a:r>
            <a:r>
              <a:rPr lang="en-US" sz="4800" dirty="0" err="1"/>
              <a:t>mukana</a:t>
            </a:r>
            <a:r>
              <a:rPr lang="en-US" sz="4800" dirty="0"/>
              <a:t>?</a:t>
            </a:r>
          </a:p>
        </p:txBody>
      </p:sp>
      <p:pic>
        <p:nvPicPr>
          <p:cNvPr id="6" name="Kuvan paikkamerkki 5" descr="Kuva, joka sisältää kohteen ulko, vesi, taivas, mies&#10;&#10;Kuvaus luotu automaattisesti">
            <a:extLst>
              <a:ext uri="{FF2B5EF4-FFF2-40B4-BE49-F238E27FC236}">
                <a16:creationId xmlns:a16="http://schemas.microsoft.com/office/drawing/2014/main" id="{B81311DB-D848-4987-BA6B-C7A1F68FE3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431" r="-1" b="-1"/>
          <a:stretch/>
        </p:blipFill>
        <p:spPr>
          <a:xfrm>
            <a:off x="3078163" y="550656"/>
            <a:ext cx="6035675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449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35250F-9475-4A7C-BD20-F3DD2BCA3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id="{CCE9F723-9A0F-4D08-A318-9BECBA07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11548531" cy="6214534"/>
          </a:xfrm>
          <a:prstGeom prst="roundRect">
            <a:avLst>
              <a:gd name="adj" fmla="val 8642"/>
            </a:avLst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751CDD-D58E-46E4-9537-5DD051D62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1D9CCA00-5D6C-4B7D-B6F0-97FCD96B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68" y="655712"/>
            <a:ext cx="9845647" cy="52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1FB9A17-AE5E-4379-BF61-272A82DB7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487" y="596183"/>
            <a:ext cx="5783364" cy="5385517"/>
          </a:xfrm>
          <a:prstGeom prst="rect">
            <a:avLst/>
          </a:prstGeom>
        </p:spPr>
      </p:pic>
      <p:pic>
        <p:nvPicPr>
          <p:cNvPr id="10" name="Kuva 9" descr="Kuva, joka sisältää kohteen seinä, objekti, valokuvakehys, kello&#10;&#10;Kuvaus luotu automaattisesti">
            <a:extLst>
              <a:ext uri="{FF2B5EF4-FFF2-40B4-BE49-F238E27FC236}">
                <a16:creationId xmlns:a16="http://schemas.microsoft.com/office/drawing/2014/main" id="{1EAFB400-D700-4FB2-A720-AED83F138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522"/>
            <a:ext cx="482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3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53E559B7-FFF0-4CD8-9260-633468131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D58A1F8-D5D6-4C75-98D4-B59608F1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324" y="957486"/>
            <a:ext cx="4416941" cy="49351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3" name="Picture 37">
            <a:extLst>
              <a:ext uri="{FF2B5EF4-FFF2-40B4-BE49-F238E27FC236}">
                <a16:creationId xmlns:a16="http://schemas.microsoft.com/office/drawing/2014/main" id="{180BC9E0-1901-4FD9-90B5-82D9EE51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BE7C29C-EAF1-4A22-A965-F76BD486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8" y="537030"/>
            <a:ext cx="4175471" cy="33491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 err="1"/>
              <a:t>Kenet</a:t>
            </a:r>
            <a:r>
              <a:rPr lang="en-US" sz="3700" dirty="0"/>
              <a:t> </a:t>
            </a:r>
            <a:r>
              <a:rPr lang="en-US" sz="3700" dirty="0" err="1"/>
              <a:t>sinä</a:t>
            </a:r>
            <a:r>
              <a:rPr lang="en-US" sz="3700" dirty="0"/>
              <a:t> </a:t>
            </a:r>
            <a:r>
              <a:rPr lang="en-US" sz="3700" dirty="0" err="1"/>
              <a:t>ottaisit</a:t>
            </a:r>
            <a:r>
              <a:rPr lang="en-US" sz="3700" dirty="0"/>
              <a:t> </a:t>
            </a:r>
            <a:r>
              <a:rPr lang="en-US" sz="3700" dirty="0" err="1"/>
              <a:t>seuraavalla</a:t>
            </a:r>
            <a:r>
              <a:rPr lang="en-US" sz="3700" dirty="0"/>
              <a:t> </a:t>
            </a:r>
            <a:r>
              <a:rPr lang="en-US" sz="3700" dirty="0" err="1"/>
              <a:t>kerralla</a:t>
            </a:r>
            <a:r>
              <a:rPr lang="en-US" sz="3700" dirty="0"/>
              <a:t> </a:t>
            </a:r>
            <a:r>
              <a:rPr lang="en-US" sz="3700" dirty="0" err="1"/>
              <a:t>matkaan</a:t>
            </a:r>
            <a:r>
              <a:rPr lang="en-US" sz="3700" dirty="0"/>
              <a:t>?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 </a:t>
            </a:r>
            <a:r>
              <a:rPr lang="en-US" sz="3700" dirty="0" err="1"/>
              <a:t>Lisää</a:t>
            </a:r>
            <a:r>
              <a:rPr lang="en-US" sz="3700" dirty="0"/>
              <a:t> </a:t>
            </a:r>
            <a:r>
              <a:rPr lang="en-US" sz="3700" dirty="0" err="1"/>
              <a:t>asiakkaita</a:t>
            </a:r>
            <a:r>
              <a:rPr lang="en-US" sz="3700" dirty="0"/>
              <a:t> </a:t>
            </a:r>
            <a:r>
              <a:rPr lang="en-US" sz="3700" dirty="0" err="1"/>
              <a:t>mahtuu</a:t>
            </a:r>
            <a:r>
              <a:rPr lang="en-US" sz="3700" dirty="0"/>
              <a:t>  </a:t>
            </a:r>
            <a:r>
              <a:rPr lang="en-US" sz="3700" dirty="0" err="1"/>
              <a:t>edelleen</a:t>
            </a:r>
            <a:r>
              <a:rPr lang="en-US" sz="3700" dirty="0"/>
              <a:t> </a:t>
            </a:r>
            <a:r>
              <a:rPr lang="en-US" sz="3700" dirty="0" err="1"/>
              <a:t>mukaan</a:t>
            </a:r>
            <a:r>
              <a:rPr lang="en-US" sz="3700" dirty="0"/>
              <a:t>!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159A4E3-3E1F-466B-B08F-DB70BC06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149" y="4190380"/>
            <a:ext cx="26154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DBE048-B076-40BB-846F-B141F5CB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39556"/>
            <a:ext cx="10364452" cy="3427245"/>
          </a:xfrm>
        </p:spPr>
        <p:txBody>
          <a:bodyPr/>
          <a:lstStyle/>
          <a:p>
            <a:r>
              <a:rPr lang="fi-FI" dirty="0"/>
              <a:t>Pisaroita meressä : </a:t>
            </a:r>
            <a:br>
              <a:rPr lang="fi-FI" dirty="0"/>
            </a:br>
            <a:r>
              <a:rPr lang="fi-FI" dirty="0"/>
              <a:t>poikkiammatillisen yli </a:t>
            </a:r>
            <a:r>
              <a:rPr lang="fi-FI" dirty="0" err="1"/>
              <a:t>sekrorirajojen</a:t>
            </a:r>
            <a:r>
              <a:rPr lang="fi-FI" dirty="0"/>
              <a:t> ulottuvan, monitoimijaisen tekemisen malleja : ehkäisevän sosiaalipolitiikan hankerekisteri 15.10.1994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88AFB5-E707-49D7-B70B-73BD63CD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http://julkaisut.valtioneuvosto.fi/handle/10024/73067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24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906A9A-B89A-402A-8CFB-E385FC4D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4356296"/>
          </a:xfrm>
        </p:spPr>
        <p:txBody>
          <a:bodyPr/>
          <a:lstStyle/>
          <a:p>
            <a:r>
              <a:rPr lang="fi-FI" b="1" dirty="0"/>
              <a:t>”Kevätpäivän lämpimässä</a:t>
            </a:r>
            <a:br>
              <a:rPr lang="fi-FI" dirty="0"/>
            </a:br>
            <a:r>
              <a:rPr lang="fi-FI" b="1" dirty="0"/>
              <a:t>sulavat pienet hiutaleet</a:t>
            </a:r>
            <a:br>
              <a:rPr lang="fi-FI" dirty="0"/>
            </a:br>
            <a:r>
              <a:rPr lang="fi-FI" b="1" dirty="0"/>
              <a:t>kuultaviksi pisaroiksi.</a:t>
            </a:r>
            <a:br>
              <a:rPr lang="fi-FI" dirty="0"/>
            </a:br>
            <a:r>
              <a:rPr lang="fi-FI" b="1" dirty="0"/>
              <a:t>Pisaroista kertyy pian</a:t>
            </a:r>
            <a:br>
              <a:rPr lang="fi-FI" dirty="0"/>
            </a:br>
            <a:r>
              <a:rPr lang="fi-FI" b="1" dirty="0"/>
              <a:t>puro, joki, järvi, meri</a:t>
            </a:r>
            <a:br>
              <a:rPr lang="fi-FI" dirty="0"/>
            </a:br>
            <a:r>
              <a:rPr lang="fi-FI" b="1" dirty="0"/>
              <a:t>- ­niiden voima onkin suuri.”</a:t>
            </a:r>
            <a:br>
              <a:rPr lang="fi-FI" b="1" dirty="0"/>
            </a:br>
            <a:r>
              <a:rPr lang="fi-FI" b="1" dirty="0"/>
              <a:t>- PEDAR </a:t>
            </a:r>
            <a:r>
              <a:rPr lang="fi-FI" b="1" dirty="0" err="1"/>
              <a:t>JAlvi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739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isällön paikkamerkki 5" descr="Kuva, joka sisältää kohteen vesi&#10;&#10;Kuvaus luotu automaattisesti">
            <a:extLst>
              <a:ext uri="{FF2B5EF4-FFF2-40B4-BE49-F238E27FC236}">
                <a16:creationId xmlns:a16="http://schemas.microsoft.com/office/drawing/2014/main" id="{A4229F23-A55C-4CF9-B4D5-F5DE5BF04F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87885" y="1421943"/>
            <a:ext cx="5380495" cy="364647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2A8A674-2F6E-440E-AC7D-3D7CCA1B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12" y="1282281"/>
            <a:ext cx="6164261" cy="42934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/>
              <a:t>Näkökulmana</a:t>
            </a:r>
            <a:br>
              <a:rPr lang="en-US" sz="4800" b="1" dirty="0"/>
            </a:br>
            <a:r>
              <a:rPr lang="en-US" sz="4800" b="1" dirty="0"/>
              <a:t>Moni-</a:t>
            </a:r>
            <a:br>
              <a:rPr lang="en-US" sz="4800" b="1" dirty="0"/>
            </a:br>
            <a:r>
              <a:rPr lang="en-US" sz="4800" b="1" dirty="0" err="1"/>
              <a:t>alaisuus</a:t>
            </a:r>
            <a:br>
              <a:rPr lang="en-US" sz="4800" b="1" dirty="0"/>
            </a:br>
            <a:r>
              <a:rPr lang="en-US" sz="4800" b="1" dirty="0"/>
              <a:t>ja </a:t>
            </a:r>
            <a:r>
              <a:rPr lang="en-US" sz="4800" b="1" dirty="0" err="1"/>
              <a:t>monikehittäjyys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4404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uva 1" descr="Kuva, joka sisältää kohteen sisä, seinä, lattia, pöytä&#10;&#10;Kuvaus luotu automaattisesti">
            <a:extLst>
              <a:ext uri="{FF2B5EF4-FFF2-40B4-BE49-F238E27FC236}">
                <a16:creationId xmlns:a16="http://schemas.microsoft.com/office/drawing/2014/main" id="{2ECF5C87-CCC4-4AA7-9930-5C149385F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63" y="965201"/>
            <a:ext cx="4918074" cy="4918074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EE4DE184-8D53-4CA4-AC2A-1A9B8D74B330}"/>
              </a:ext>
            </a:extLst>
          </p:cNvPr>
          <p:cNvSpPr/>
          <p:nvPr/>
        </p:nvSpPr>
        <p:spPr>
          <a:xfrm>
            <a:off x="4551363" y="5049966"/>
            <a:ext cx="2158376" cy="16085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Kokemus-asiantuntijoita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F3A1CEA7-2036-4261-9F31-2C8F5F5DD46B}"/>
              </a:ext>
            </a:extLst>
          </p:cNvPr>
          <p:cNvSpPr/>
          <p:nvPr/>
        </p:nvSpPr>
        <p:spPr>
          <a:xfrm>
            <a:off x="2840737" y="182232"/>
            <a:ext cx="2491500" cy="1711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Kehittäjä-asiakkaita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F47D7622-82D1-43EA-9955-ECF226D3EC40}"/>
              </a:ext>
            </a:extLst>
          </p:cNvPr>
          <p:cNvSpPr/>
          <p:nvPr/>
        </p:nvSpPr>
        <p:spPr>
          <a:xfrm>
            <a:off x="1324413" y="3240284"/>
            <a:ext cx="2491500" cy="1537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Ammattilaisia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eri 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organisaatioista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B34BC654-9D40-4903-828B-F38E382B1D44}"/>
              </a:ext>
            </a:extLst>
          </p:cNvPr>
          <p:cNvSpPr/>
          <p:nvPr/>
        </p:nvSpPr>
        <p:spPr>
          <a:xfrm>
            <a:off x="8496412" y="3049608"/>
            <a:ext cx="2049858" cy="1537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Järjestö-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työntekijöitä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4C6692D1-2B30-4E12-9029-8F3C48082C7B}"/>
              </a:ext>
            </a:extLst>
          </p:cNvPr>
          <p:cNvSpPr/>
          <p:nvPr/>
        </p:nvSpPr>
        <p:spPr>
          <a:xfrm>
            <a:off x="2393936" y="189837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DF9FCF24-2689-472E-921B-734FD9EEF65D}"/>
              </a:ext>
            </a:extLst>
          </p:cNvPr>
          <p:cNvSpPr/>
          <p:nvPr/>
        </p:nvSpPr>
        <p:spPr>
          <a:xfrm>
            <a:off x="3088844" y="504996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F9AFB55B-8D65-4C12-9B26-3964268AE1E4}"/>
              </a:ext>
            </a:extLst>
          </p:cNvPr>
          <p:cNvSpPr/>
          <p:nvPr/>
        </p:nvSpPr>
        <p:spPr>
          <a:xfrm>
            <a:off x="7910460" y="477819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DFB53B0E-1FF9-40EC-8128-48B98C5E4720}"/>
              </a:ext>
            </a:extLst>
          </p:cNvPr>
          <p:cNvSpPr/>
          <p:nvPr/>
        </p:nvSpPr>
        <p:spPr>
          <a:xfrm>
            <a:off x="8925718" y="174339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900E38B0-CD2A-4E86-AFA7-9E80048CC763}"/>
              </a:ext>
            </a:extLst>
          </p:cNvPr>
          <p:cNvSpPr/>
          <p:nvPr/>
        </p:nvSpPr>
        <p:spPr>
          <a:xfrm>
            <a:off x="7029841" y="291551"/>
            <a:ext cx="2491500" cy="13119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Hanke-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työntekijöitä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E939A761-131F-45BA-AD22-B83448A75986}"/>
              </a:ext>
            </a:extLst>
          </p:cNvPr>
          <p:cNvSpPr/>
          <p:nvPr/>
        </p:nvSpPr>
        <p:spPr>
          <a:xfrm>
            <a:off x="5717328" y="11463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95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03B98E-B51E-4ADF-BB6A-25A073EF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mahdollistaa?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3CFDF1B0-C92D-4770-AFC5-4AA5379D59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47659" y="177225"/>
            <a:ext cx="4684324" cy="5715575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3DDC9D5-D026-47F8-A094-17DEF316D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i-FI" sz="3200" dirty="0"/>
          </a:p>
          <a:p>
            <a:r>
              <a:rPr lang="fi-FI" sz="3200" dirty="0"/>
              <a:t>Mikä voi olla esteenä?</a:t>
            </a:r>
          </a:p>
        </p:txBody>
      </p:sp>
    </p:spTree>
    <p:extLst>
      <p:ext uri="{BB962C8B-B14F-4D97-AF65-F5344CB8AC3E}">
        <p14:creationId xmlns:p14="http://schemas.microsoft.com/office/powerpoint/2010/main" val="359261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isällön paikkamerkki 4" descr="Kuva, joka sisältää kohteen seinä, sisä, tuoli, lattia&#10;&#10;Kuvaus luotu automaattisesti">
            <a:extLst>
              <a:ext uri="{FF2B5EF4-FFF2-40B4-BE49-F238E27FC236}">
                <a16:creationId xmlns:a16="http://schemas.microsoft.com/office/drawing/2014/main" id="{422CD90F-37F8-4885-9CD1-0CCBA05429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90385" y="1378336"/>
            <a:ext cx="4918074" cy="4918074"/>
          </a:xfrm>
          <a:prstGeom prst="rect">
            <a:avLst/>
          </a:prstGeom>
        </p:spPr>
      </p:pic>
      <p:sp>
        <p:nvSpPr>
          <p:cNvPr id="30" name="Ellipsi 29">
            <a:extLst>
              <a:ext uri="{FF2B5EF4-FFF2-40B4-BE49-F238E27FC236}">
                <a16:creationId xmlns:a16="http://schemas.microsoft.com/office/drawing/2014/main" id="{196B831F-385E-47DE-B234-A7243A3B65FB}"/>
              </a:ext>
            </a:extLst>
          </p:cNvPr>
          <p:cNvSpPr/>
          <p:nvPr/>
        </p:nvSpPr>
        <p:spPr>
          <a:xfrm>
            <a:off x="7560252" y="244214"/>
            <a:ext cx="2279374" cy="1316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Yhteinen ymmärrys</a:t>
            </a:r>
          </a:p>
        </p:txBody>
      </p:sp>
      <p:sp>
        <p:nvSpPr>
          <p:cNvPr id="32" name="Ellipsi 31">
            <a:extLst>
              <a:ext uri="{FF2B5EF4-FFF2-40B4-BE49-F238E27FC236}">
                <a16:creationId xmlns:a16="http://schemas.microsoft.com/office/drawing/2014/main" id="{75B82CE3-82E9-43F2-876E-AB51D9971A00}"/>
              </a:ext>
            </a:extLst>
          </p:cNvPr>
          <p:cNvSpPr/>
          <p:nvPr/>
        </p:nvSpPr>
        <p:spPr>
          <a:xfrm>
            <a:off x="4847979" y="-6737"/>
            <a:ext cx="2491409" cy="1247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</a:rPr>
              <a:t>Yhteistyö</a:t>
            </a:r>
          </a:p>
        </p:txBody>
      </p:sp>
      <p:sp>
        <p:nvSpPr>
          <p:cNvPr id="33" name="Ellipsi 32">
            <a:extLst>
              <a:ext uri="{FF2B5EF4-FFF2-40B4-BE49-F238E27FC236}">
                <a16:creationId xmlns:a16="http://schemas.microsoft.com/office/drawing/2014/main" id="{4C029E9B-00E1-4D41-92C8-B96BE6B09B1F}"/>
              </a:ext>
            </a:extLst>
          </p:cNvPr>
          <p:cNvSpPr/>
          <p:nvPr/>
        </p:nvSpPr>
        <p:spPr>
          <a:xfrm>
            <a:off x="9817371" y="947921"/>
            <a:ext cx="1692403" cy="1247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Jännitys ja pelot</a:t>
            </a:r>
          </a:p>
        </p:txBody>
      </p:sp>
      <p:sp>
        <p:nvSpPr>
          <p:cNvPr id="34" name="Ellipsi 33">
            <a:extLst>
              <a:ext uri="{FF2B5EF4-FFF2-40B4-BE49-F238E27FC236}">
                <a16:creationId xmlns:a16="http://schemas.microsoft.com/office/drawing/2014/main" id="{5B1154AA-73A9-4627-8EE1-970D648876ED}"/>
              </a:ext>
            </a:extLst>
          </p:cNvPr>
          <p:cNvSpPr/>
          <p:nvPr/>
        </p:nvSpPr>
        <p:spPr>
          <a:xfrm>
            <a:off x="2388349" y="128369"/>
            <a:ext cx="2069892" cy="1506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Yhteinen kieli</a:t>
            </a:r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C5B89C24-0437-4BAD-AF98-ED48DAE19922}"/>
              </a:ext>
            </a:extLst>
          </p:cNvPr>
          <p:cNvSpPr/>
          <p:nvPr/>
        </p:nvSpPr>
        <p:spPr>
          <a:xfrm>
            <a:off x="902107" y="1130772"/>
            <a:ext cx="1547192" cy="1060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Ennakko-luulot</a:t>
            </a:r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4D9D8730-28CD-4799-A6C3-C20629715B5D}"/>
              </a:ext>
            </a:extLst>
          </p:cNvPr>
          <p:cNvSpPr/>
          <p:nvPr/>
        </p:nvSpPr>
        <p:spPr>
          <a:xfrm>
            <a:off x="8559321" y="2547478"/>
            <a:ext cx="1972779" cy="1499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Avoin keskustelu</a:t>
            </a:r>
          </a:p>
        </p:txBody>
      </p:sp>
      <p:sp>
        <p:nvSpPr>
          <p:cNvPr id="38" name="Ellipsi 37">
            <a:extLst>
              <a:ext uri="{FF2B5EF4-FFF2-40B4-BE49-F238E27FC236}">
                <a16:creationId xmlns:a16="http://schemas.microsoft.com/office/drawing/2014/main" id="{D2FF5062-36A7-4A9F-8A70-4679D171B08E}"/>
              </a:ext>
            </a:extLst>
          </p:cNvPr>
          <p:cNvSpPr/>
          <p:nvPr/>
        </p:nvSpPr>
        <p:spPr>
          <a:xfrm>
            <a:off x="1736777" y="2337667"/>
            <a:ext cx="2148945" cy="1499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Vuoro-puhelu</a:t>
            </a:r>
          </a:p>
        </p:txBody>
      </p:sp>
      <p:sp>
        <p:nvSpPr>
          <p:cNvPr id="39" name="Ellipsi 38">
            <a:extLst>
              <a:ext uri="{FF2B5EF4-FFF2-40B4-BE49-F238E27FC236}">
                <a16:creationId xmlns:a16="http://schemas.microsoft.com/office/drawing/2014/main" id="{236513D0-9D11-4DBD-ACE5-66691A526EEC}"/>
              </a:ext>
            </a:extLst>
          </p:cNvPr>
          <p:cNvSpPr/>
          <p:nvPr/>
        </p:nvSpPr>
        <p:spPr>
          <a:xfrm>
            <a:off x="2766705" y="4829424"/>
            <a:ext cx="2259184" cy="1363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Luottamus</a:t>
            </a:r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F573AF71-BC73-40CB-99CA-A8F185B72638}"/>
              </a:ext>
            </a:extLst>
          </p:cNvPr>
          <p:cNvSpPr/>
          <p:nvPr/>
        </p:nvSpPr>
        <p:spPr>
          <a:xfrm>
            <a:off x="9344094" y="4905349"/>
            <a:ext cx="1692403" cy="1212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Epäilyt</a:t>
            </a:r>
          </a:p>
        </p:txBody>
      </p:sp>
      <p:sp>
        <p:nvSpPr>
          <p:cNvPr id="41" name="Ellipsi 40">
            <a:extLst>
              <a:ext uri="{FF2B5EF4-FFF2-40B4-BE49-F238E27FC236}">
                <a16:creationId xmlns:a16="http://schemas.microsoft.com/office/drawing/2014/main" id="{5E986145-0A07-4629-8CFC-697A8715319F}"/>
              </a:ext>
            </a:extLst>
          </p:cNvPr>
          <p:cNvSpPr/>
          <p:nvPr/>
        </p:nvSpPr>
        <p:spPr>
          <a:xfrm>
            <a:off x="6629310" y="5433235"/>
            <a:ext cx="2181384" cy="1180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Esteettömyys</a:t>
            </a:r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89337C4E-FCBF-4346-AC9E-5D8B96EEEC1C}"/>
              </a:ext>
            </a:extLst>
          </p:cNvPr>
          <p:cNvSpPr/>
          <p:nvPr/>
        </p:nvSpPr>
        <p:spPr>
          <a:xfrm>
            <a:off x="555940" y="3907185"/>
            <a:ext cx="2397193" cy="1363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Organisaatio-rajat</a:t>
            </a:r>
          </a:p>
        </p:txBody>
      </p:sp>
      <p:sp>
        <p:nvSpPr>
          <p:cNvPr id="43" name="Ellipsi 42">
            <a:extLst>
              <a:ext uri="{FF2B5EF4-FFF2-40B4-BE49-F238E27FC236}">
                <a16:creationId xmlns:a16="http://schemas.microsoft.com/office/drawing/2014/main" id="{E8FF3DB8-F8A3-42A1-97D5-50838B6690BE}"/>
              </a:ext>
            </a:extLst>
          </p:cNvPr>
          <p:cNvSpPr/>
          <p:nvPr/>
        </p:nvSpPr>
        <p:spPr>
          <a:xfrm>
            <a:off x="8380509" y="439636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Ellipsi 44">
            <a:extLst>
              <a:ext uri="{FF2B5EF4-FFF2-40B4-BE49-F238E27FC236}">
                <a16:creationId xmlns:a16="http://schemas.microsoft.com/office/drawing/2014/main" id="{5DB4182E-52AF-4DDC-A4DF-1AA9B36E0AA3}"/>
              </a:ext>
            </a:extLst>
          </p:cNvPr>
          <p:cNvSpPr/>
          <p:nvPr/>
        </p:nvSpPr>
        <p:spPr>
          <a:xfrm>
            <a:off x="7682068" y="16893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Ellipsi 45">
            <a:extLst>
              <a:ext uri="{FF2B5EF4-FFF2-40B4-BE49-F238E27FC236}">
                <a16:creationId xmlns:a16="http://schemas.microsoft.com/office/drawing/2014/main" id="{945894BD-BDCE-4450-9C12-85E2CC8A3CAC}"/>
              </a:ext>
            </a:extLst>
          </p:cNvPr>
          <p:cNvSpPr/>
          <p:nvPr/>
        </p:nvSpPr>
        <p:spPr>
          <a:xfrm>
            <a:off x="5308314" y="518949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Ellipsi 46">
            <a:extLst>
              <a:ext uri="{FF2B5EF4-FFF2-40B4-BE49-F238E27FC236}">
                <a16:creationId xmlns:a16="http://schemas.microsoft.com/office/drawing/2014/main" id="{DFBE1478-D5BB-49CB-9A99-74B86FC0CDED}"/>
              </a:ext>
            </a:extLst>
          </p:cNvPr>
          <p:cNvSpPr/>
          <p:nvPr/>
        </p:nvSpPr>
        <p:spPr>
          <a:xfrm>
            <a:off x="3254190" y="37870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Ellipsi 47">
            <a:extLst>
              <a:ext uri="{FF2B5EF4-FFF2-40B4-BE49-F238E27FC236}">
                <a16:creationId xmlns:a16="http://schemas.microsoft.com/office/drawing/2014/main" id="{8F9BA319-BE79-4C71-BB63-1CC33341CA2D}"/>
              </a:ext>
            </a:extLst>
          </p:cNvPr>
          <p:cNvSpPr/>
          <p:nvPr/>
        </p:nvSpPr>
        <p:spPr>
          <a:xfrm>
            <a:off x="3590901" y="163433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Ellipsi 48">
            <a:extLst>
              <a:ext uri="{FF2B5EF4-FFF2-40B4-BE49-F238E27FC236}">
                <a16:creationId xmlns:a16="http://schemas.microsoft.com/office/drawing/2014/main" id="{6C37F06D-BDE5-4351-879F-98BB362717C6}"/>
              </a:ext>
            </a:extLst>
          </p:cNvPr>
          <p:cNvSpPr/>
          <p:nvPr/>
        </p:nvSpPr>
        <p:spPr>
          <a:xfrm>
            <a:off x="4789887" y="1130772"/>
            <a:ext cx="2607595" cy="1418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</a:rPr>
              <a:t>Tahtotila</a:t>
            </a:r>
          </a:p>
        </p:txBody>
      </p:sp>
    </p:spTree>
    <p:extLst>
      <p:ext uri="{BB962C8B-B14F-4D97-AF65-F5344CB8AC3E}">
        <p14:creationId xmlns:p14="http://schemas.microsoft.com/office/powerpoint/2010/main" val="258842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136ADD-E228-49AD-A041-AB5288CD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599"/>
            <a:ext cx="3935688" cy="3657601"/>
          </a:xfrm>
        </p:spPr>
        <p:txBody>
          <a:bodyPr/>
          <a:lstStyle/>
          <a:p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eteneminen</a:t>
            </a:r>
            <a:br>
              <a:rPr lang="fi-FI" dirty="0"/>
            </a:br>
            <a:r>
              <a:rPr lang="fi-FI" dirty="0"/>
              <a:t>ja</a:t>
            </a:r>
            <a:br>
              <a:rPr lang="fi-FI" dirty="0"/>
            </a:br>
            <a:r>
              <a:rPr lang="fi-FI" dirty="0"/>
              <a:t>työskentely</a:t>
            </a:r>
          </a:p>
        </p:txBody>
      </p:sp>
      <p:pic>
        <p:nvPicPr>
          <p:cNvPr id="11" name="Sisällön paikkamerkki 10" descr="Kuva, joka sisältää kohteen taivas, ulko, ruoho, luonto&#10;&#10;Kuvaus luotu automaattisesti">
            <a:extLst>
              <a:ext uri="{FF2B5EF4-FFF2-40B4-BE49-F238E27FC236}">
                <a16:creationId xmlns:a16="http://schemas.microsoft.com/office/drawing/2014/main" id="{532E15FF-041A-4703-A2B7-64A4BBF37B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29674" y="1030514"/>
            <a:ext cx="7126775" cy="4760686"/>
          </a:xfrm>
        </p:spPr>
      </p:pic>
    </p:spTree>
    <p:extLst>
      <p:ext uri="{BB962C8B-B14F-4D97-AF65-F5344CB8AC3E}">
        <p14:creationId xmlns:p14="http://schemas.microsoft.com/office/powerpoint/2010/main" val="280492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874F827F-6FD6-46C3-A00A-356DE1C7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99" y="643466"/>
            <a:ext cx="2616028" cy="2624663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2AD9F394-82BE-4AB1-8150-797B5FC5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229" y="1390182"/>
            <a:ext cx="3294172" cy="330504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7AD93AF2-513F-4894-AA60-3A683420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635" y="643466"/>
            <a:ext cx="2616027" cy="2624662"/>
          </a:xfrm>
          <a:prstGeom prst="rect">
            <a:avLst/>
          </a:prstGeom>
        </p:spPr>
      </p:pic>
      <p:pic>
        <p:nvPicPr>
          <p:cNvPr id="2" name="Kuva 1" descr="Kuva, joka sisältää kohteen sisä, seinä, lattia, pöytä&#10;&#10;Kuvaus luotu automaattisesti">
            <a:extLst>
              <a:ext uri="{FF2B5EF4-FFF2-40B4-BE49-F238E27FC236}">
                <a16:creationId xmlns:a16="http://schemas.microsoft.com/office/drawing/2014/main" id="{F1F8B9BA-FEB8-430F-BE79-CC0DF50A4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80" y="3589863"/>
            <a:ext cx="2624665" cy="262466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EAC0658-5A85-42DF-9884-43F1DDCC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001" y="3589863"/>
            <a:ext cx="2635293" cy="2643992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4E134B62-B6A0-4AAD-AC48-4842866C9C12}"/>
              </a:ext>
            </a:extLst>
          </p:cNvPr>
          <p:cNvSpPr txBox="1"/>
          <p:nvPr/>
        </p:nvSpPr>
        <p:spPr>
          <a:xfrm>
            <a:off x="3759200" y="1064904"/>
            <a:ext cx="480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*Asioita ja ryhmiä on pilkottu pienempiin osiin -</a:t>
            </a:r>
          </a:p>
          <a:p>
            <a:r>
              <a:rPr lang="fi-FI" b="1" dirty="0"/>
              <a:t>helpottaa asian työstämistä ja ymmärtämistä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28FF36C1-F957-4C51-8F76-B7FFD70E8722}"/>
              </a:ext>
            </a:extLst>
          </p:cNvPr>
          <p:cNvSpPr txBox="1"/>
          <p:nvPr/>
        </p:nvSpPr>
        <p:spPr>
          <a:xfrm>
            <a:off x="2786179" y="458800"/>
            <a:ext cx="780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*Kehittämiseen on haettu konkretiaa ryhmissä luotujen malliasiakkaiden kautta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C766C9E2-B92B-4A7F-9C2C-8DD52400574E}"/>
              </a:ext>
            </a:extLst>
          </p:cNvPr>
          <p:cNvSpPr txBox="1"/>
          <p:nvPr/>
        </p:nvSpPr>
        <p:spPr>
          <a:xfrm>
            <a:off x="6887857" y="3564862"/>
            <a:ext cx="5277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*Asiakkaat ja ammattilaiset työskentelevät yhdessä -</a:t>
            </a:r>
          </a:p>
          <a:p>
            <a:r>
              <a:rPr lang="fi-FI" b="1" dirty="0"/>
              <a:t>kokemus ja kirjatieto kohtaavat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6559214-08D7-418D-9467-23878355051D}"/>
              </a:ext>
            </a:extLst>
          </p:cNvPr>
          <p:cNvSpPr txBox="1"/>
          <p:nvPr/>
        </p:nvSpPr>
        <p:spPr>
          <a:xfrm>
            <a:off x="3759200" y="4622359"/>
            <a:ext cx="50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*Asiakkaita, ammattilaisia, mutta myös</a:t>
            </a:r>
          </a:p>
          <a:p>
            <a:r>
              <a:rPr lang="fi-FI" b="1" dirty="0"/>
              <a:t>johtoa samoissa työryhmissä – mahdollistaa</a:t>
            </a:r>
          </a:p>
          <a:p>
            <a:r>
              <a:rPr lang="fi-FI" b="1" dirty="0"/>
              <a:t>ymmärryksen lisääntymisen myös läpi eri tasojen.</a:t>
            </a:r>
          </a:p>
          <a:p>
            <a:r>
              <a:rPr lang="fi-FI" b="1" dirty="0"/>
              <a:t>Tätä voisi olla vieläkin enemmän.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F85E81D2-897F-4300-8ED7-18EE4A1A32EB}"/>
              </a:ext>
            </a:extLst>
          </p:cNvPr>
          <p:cNvSpPr txBox="1"/>
          <p:nvPr/>
        </p:nvSpPr>
        <p:spPr>
          <a:xfrm>
            <a:off x="68445" y="3131742"/>
            <a:ext cx="428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*Ennalta suunniteltu ei aina onnistukaan </a:t>
            </a:r>
          </a:p>
          <a:p>
            <a:r>
              <a:rPr lang="fi-FI" b="1" dirty="0"/>
              <a:t>käytännössä –  silti joustava suunnitelman</a:t>
            </a:r>
          </a:p>
          <a:p>
            <a:r>
              <a:rPr lang="fi-FI" b="1" dirty="0"/>
              <a:t>muutos on mahdollista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035C9E74-44B7-425D-84C2-1A5379D1A4CD}"/>
              </a:ext>
            </a:extLst>
          </p:cNvPr>
          <p:cNvSpPr txBox="1"/>
          <p:nvPr/>
        </p:nvSpPr>
        <p:spPr>
          <a:xfrm>
            <a:off x="766837" y="6166930"/>
            <a:ext cx="496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*Mistä ja miten asiakkaita lisää mukaan ryhmiin?</a:t>
            </a:r>
          </a:p>
        </p:txBody>
      </p:sp>
    </p:spTree>
    <p:extLst>
      <p:ext uri="{BB962C8B-B14F-4D97-AF65-F5344CB8AC3E}">
        <p14:creationId xmlns:p14="http://schemas.microsoft.com/office/powerpoint/2010/main" val="3863306001"/>
      </p:ext>
    </p:extLst>
  </p:cSld>
  <p:clrMapOvr>
    <a:masterClrMapping/>
  </p:clrMapOvr>
</p:sld>
</file>

<file path=ppt/theme/theme1.xml><?xml version="1.0" encoding="utf-8"?>
<a:theme xmlns:a="http://schemas.openxmlformats.org/drawingml/2006/main" name="Pisar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152</Words>
  <Application>Microsoft Office PowerPoint</Application>
  <PresentationFormat>Laajakuva</PresentationFormat>
  <Paragraphs>46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Tw Cen MT</vt:lpstr>
      <vt:lpstr>Pisara</vt:lpstr>
      <vt:lpstr>Yhteiskehittämisen Kokemuksia paku –hankkeessa  pisaroista kohti Jokia, lampia ja merta </vt:lpstr>
      <vt:lpstr>Pisaroita meressä :  poikkiammatillisen yli sekrorirajojen ulottuvan, monitoimijaisen tekemisen malleja : ehkäisevän sosiaalipolitiikan hankerekisteri 15.10.1994</vt:lpstr>
      <vt:lpstr>”Kevätpäivän lämpimässä sulavat pienet hiutaleet kuultaviksi pisaroiksi. Pisaroista kertyy pian puro, joki, järvi, meri - ­niiden voima onkin suuri.” - PEDAR JAlvi</vt:lpstr>
      <vt:lpstr>Näkökulmana Moni- alaisuus ja monikehittäjyys </vt:lpstr>
      <vt:lpstr>PowerPoint-esitys</vt:lpstr>
      <vt:lpstr>Mikä mahdollistaa?</vt:lpstr>
      <vt:lpstr>PowerPoint-esitys</vt:lpstr>
      <vt:lpstr>  eteneminen ja työskentely</vt:lpstr>
      <vt:lpstr>PowerPoint-esitys</vt:lpstr>
      <vt:lpstr>Miksi olla mukana?</vt:lpstr>
      <vt:lpstr>PowerPoint-esitys</vt:lpstr>
      <vt:lpstr>PowerPoint-esitys</vt:lpstr>
      <vt:lpstr>Kenet sinä ottaisit seuraavalla kerralla matkaan?   Lisää asiakkaita mahtuu  edelleen mukaan!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Yhteiskehittämisen Kokemuksia paku –hankkeessa  pisaroista kohti Jokia, lampia ja merta</dc:title>
  <dc:creator>Annukka Harjula</dc:creator>
  <cp:lastModifiedBy>Anne Koivisto</cp:lastModifiedBy>
  <cp:revision>3</cp:revision>
  <dcterms:created xsi:type="dcterms:W3CDTF">2019-05-22T22:02:03Z</dcterms:created>
  <dcterms:modified xsi:type="dcterms:W3CDTF">2019-05-24T07:45:29Z</dcterms:modified>
</cp:coreProperties>
</file>