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80" r:id="rId4"/>
    <p:sldId id="260" r:id="rId5"/>
    <p:sldId id="261" r:id="rId6"/>
    <p:sldId id="263" r:id="rId7"/>
    <p:sldId id="265" r:id="rId8"/>
    <p:sldId id="267" r:id="rId9"/>
    <p:sldId id="269" r:id="rId10"/>
    <p:sldId id="270" r:id="rId11"/>
    <p:sldId id="273" r:id="rId12"/>
    <p:sldId id="274" r:id="rId13"/>
    <p:sldId id="276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1743D-89A1-4DD4-9900-804AC8AEDFC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00ADA60-DB03-4222-A2E0-69D1196729BA}">
      <dgm:prSet phldrT="[Teksti]"/>
      <dgm:spPr/>
      <dgm:t>
        <a:bodyPr/>
        <a:lstStyle/>
        <a:p>
          <a:r>
            <a:rPr lang="fi-FI" b="1" dirty="0"/>
            <a:t>Kokonaisvaltainen palveluohjauksen toimintamalli paljon tukea tarvitsevien työikäisten näkökulmasta</a:t>
          </a:r>
        </a:p>
      </dgm:t>
    </dgm:pt>
    <dgm:pt modelId="{37E8DE1A-A783-4FE0-9748-5B3D3D59FDC7}" type="parTrans" cxnId="{E42E6DF8-838B-455B-98A4-8EE59420E2D4}">
      <dgm:prSet/>
      <dgm:spPr/>
      <dgm:t>
        <a:bodyPr/>
        <a:lstStyle/>
        <a:p>
          <a:endParaRPr lang="fi-FI"/>
        </a:p>
      </dgm:t>
    </dgm:pt>
    <dgm:pt modelId="{0FC0ED15-7279-4684-ACC2-22D8C2771189}" type="sibTrans" cxnId="{E42E6DF8-838B-455B-98A4-8EE59420E2D4}">
      <dgm:prSet/>
      <dgm:spPr/>
      <dgm:t>
        <a:bodyPr/>
        <a:lstStyle/>
        <a:p>
          <a:endParaRPr lang="fi-FI"/>
        </a:p>
      </dgm:t>
    </dgm:pt>
    <dgm:pt modelId="{E0530528-1114-44F7-BF43-0F42853F265A}">
      <dgm:prSet phldrT="[Teksti]"/>
      <dgm:spPr/>
      <dgm:t>
        <a:bodyPr/>
        <a:lstStyle/>
        <a:p>
          <a:r>
            <a:rPr lang="fi-FI" dirty="0"/>
            <a:t>Yleisten asiakaslähtöisten palveluohjauksen laatukriteereiden laatiminen</a:t>
          </a:r>
        </a:p>
        <a:p>
          <a:r>
            <a:rPr lang="fi-FI" dirty="0"/>
            <a:t>(Koske)</a:t>
          </a:r>
        </a:p>
      </dgm:t>
    </dgm:pt>
    <dgm:pt modelId="{D81614B3-7A12-4F4B-AB38-64CF6A6A4CB4}" type="parTrans" cxnId="{9B06E72F-2420-4704-B143-47E0CF2A0B16}">
      <dgm:prSet/>
      <dgm:spPr/>
      <dgm:t>
        <a:bodyPr/>
        <a:lstStyle/>
        <a:p>
          <a:endParaRPr lang="fi-FI"/>
        </a:p>
      </dgm:t>
    </dgm:pt>
    <dgm:pt modelId="{79661874-DE19-449C-8EC0-78FDE721E5E0}" type="sibTrans" cxnId="{9B06E72F-2420-4704-B143-47E0CF2A0B16}">
      <dgm:prSet/>
      <dgm:spPr/>
      <dgm:t>
        <a:bodyPr/>
        <a:lstStyle/>
        <a:p>
          <a:endParaRPr lang="fi-FI"/>
        </a:p>
      </dgm:t>
    </dgm:pt>
    <dgm:pt modelId="{93AC71C6-226B-41D1-9775-BB05A89C6FCB}">
      <dgm:prSet phldrT="[Teksti]"/>
      <dgm:spPr/>
      <dgm:t>
        <a:bodyPr/>
        <a:lstStyle/>
        <a:p>
          <a:r>
            <a:rPr lang="fi-FI" dirty="0"/>
            <a:t>Digitaalisen palveluohjauksen kehittäminen</a:t>
          </a:r>
        </a:p>
        <a:p>
          <a:r>
            <a:rPr lang="fi-FI" dirty="0"/>
            <a:t>(</a:t>
          </a:r>
          <a:r>
            <a:rPr lang="fi-FI" dirty="0" err="1"/>
            <a:t>Jamk</a:t>
          </a:r>
          <a:r>
            <a:rPr lang="fi-FI" dirty="0"/>
            <a:t>)</a:t>
          </a:r>
        </a:p>
        <a:p>
          <a:endParaRPr lang="fi-FI" dirty="0"/>
        </a:p>
        <a:p>
          <a:endParaRPr lang="fi-FI" dirty="0"/>
        </a:p>
      </dgm:t>
    </dgm:pt>
    <dgm:pt modelId="{61CF226E-DAED-48E2-AFFF-B943D987F271}" type="parTrans" cxnId="{EF75FDD3-A416-4F06-8F17-C1681A1AE305}">
      <dgm:prSet/>
      <dgm:spPr/>
      <dgm:t>
        <a:bodyPr/>
        <a:lstStyle/>
        <a:p>
          <a:endParaRPr lang="fi-FI"/>
        </a:p>
      </dgm:t>
    </dgm:pt>
    <dgm:pt modelId="{BFDED0D0-CB16-4854-93D3-BC9F47C9C246}" type="sibTrans" cxnId="{EF75FDD3-A416-4F06-8F17-C1681A1AE305}">
      <dgm:prSet/>
      <dgm:spPr/>
      <dgm:t>
        <a:bodyPr/>
        <a:lstStyle/>
        <a:p>
          <a:endParaRPr lang="fi-FI"/>
        </a:p>
      </dgm:t>
    </dgm:pt>
    <dgm:pt modelId="{E7BF3584-870D-4E00-AAF0-8BCDD9C99037}">
      <dgm:prSet phldrT="[Teksti]"/>
      <dgm:spPr/>
      <dgm:t>
        <a:bodyPr/>
        <a:lstStyle/>
        <a:p>
          <a:r>
            <a:rPr lang="fi-FI" dirty="0"/>
            <a:t>Monialaisen intensiivisen palveluohjauksen kehittäminen</a:t>
          </a:r>
        </a:p>
        <a:p>
          <a:r>
            <a:rPr lang="fi-FI" dirty="0"/>
            <a:t>(</a:t>
          </a:r>
          <a:r>
            <a:rPr lang="fi-FI" dirty="0" err="1"/>
            <a:t>Jamk</a:t>
          </a:r>
          <a:r>
            <a:rPr lang="fi-FI" dirty="0"/>
            <a:t>)</a:t>
          </a:r>
        </a:p>
        <a:p>
          <a:endParaRPr lang="fi-FI" dirty="0"/>
        </a:p>
        <a:p>
          <a:endParaRPr lang="fi-FI" dirty="0"/>
        </a:p>
      </dgm:t>
    </dgm:pt>
    <dgm:pt modelId="{849F304B-92A3-421F-A322-B81511B41466}" type="parTrans" cxnId="{5E31794C-A364-4E30-944B-2A0E167F4CA1}">
      <dgm:prSet/>
      <dgm:spPr/>
      <dgm:t>
        <a:bodyPr/>
        <a:lstStyle/>
        <a:p>
          <a:endParaRPr lang="fi-FI"/>
        </a:p>
      </dgm:t>
    </dgm:pt>
    <dgm:pt modelId="{4639A401-7679-47A1-A6B5-E0465625F62E}" type="sibTrans" cxnId="{5E31794C-A364-4E30-944B-2A0E167F4CA1}">
      <dgm:prSet/>
      <dgm:spPr/>
      <dgm:t>
        <a:bodyPr/>
        <a:lstStyle/>
        <a:p>
          <a:endParaRPr lang="fi-FI"/>
        </a:p>
      </dgm:t>
    </dgm:pt>
    <dgm:pt modelId="{DC0A6F60-C433-4F21-BC42-940685962CFB}">
      <dgm:prSet phldrT="[Teksti]"/>
      <dgm:spPr/>
      <dgm:t>
        <a:bodyPr/>
        <a:lstStyle/>
        <a:p>
          <a:r>
            <a:rPr lang="fi-FI" dirty="0"/>
            <a:t>Järjestölähtöisen palveluohjauksen kehittäminen</a:t>
          </a:r>
        </a:p>
        <a:p>
          <a:r>
            <a:rPr lang="fi-FI" dirty="0"/>
            <a:t>(Gradia)</a:t>
          </a:r>
        </a:p>
      </dgm:t>
    </dgm:pt>
    <dgm:pt modelId="{070C4C14-1C9C-44EF-A11A-3C66A8F3BEF9}" type="parTrans" cxnId="{5776154B-76A4-4AD3-8D25-4FFBCA70A4FD}">
      <dgm:prSet/>
      <dgm:spPr/>
      <dgm:t>
        <a:bodyPr/>
        <a:lstStyle/>
        <a:p>
          <a:endParaRPr lang="fi-FI"/>
        </a:p>
      </dgm:t>
    </dgm:pt>
    <dgm:pt modelId="{2C055179-71E3-4B21-A0B0-2CE342E0E8B6}" type="sibTrans" cxnId="{5776154B-76A4-4AD3-8D25-4FFBCA70A4FD}">
      <dgm:prSet/>
      <dgm:spPr/>
      <dgm:t>
        <a:bodyPr/>
        <a:lstStyle/>
        <a:p>
          <a:endParaRPr lang="fi-FI"/>
        </a:p>
      </dgm:t>
    </dgm:pt>
    <dgm:pt modelId="{D4C6747F-6A15-4E35-A363-CA46A94AD31F}">
      <dgm:prSet/>
      <dgm:spPr/>
      <dgm:t>
        <a:bodyPr/>
        <a:lstStyle/>
        <a:p>
          <a:r>
            <a:rPr lang="fi-FI" dirty="0"/>
            <a:t>Varhaisen tuen sosiaaliohjauksen (ennaltaehkäisevän palveluohjauksen) kehittäminen</a:t>
          </a:r>
        </a:p>
        <a:p>
          <a:r>
            <a:rPr lang="fi-FI" dirty="0"/>
            <a:t>(Koske)</a:t>
          </a:r>
        </a:p>
      </dgm:t>
    </dgm:pt>
    <dgm:pt modelId="{4DEF3E23-B22E-419C-B513-262905B26035}" type="parTrans" cxnId="{C577376C-16BA-4470-AADD-43C09AD469C4}">
      <dgm:prSet/>
      <dgm:spPr/>
      <dgm:t>
        <a:bodyPr/>
        <a:lstStyle/>
        <a:p>
          <a:endParaRPr lang="fi-FI"/>
        </a:p>
      </dgm:t>
    </dgm:pt>
    <dgm:pt modelId="{87BD69E7-1295-49A4-B08F-0F9DD0B8C3A6}" type="sibTrans" cxnId="{C577376C-16BA-4470-AADD-43C09AD469C4}">
      <dgm:prSet/>
      <dgm:spPr/>
      <dgm:t>
        <a:bodyPr/>
        <a:lstStyle/>
        <a:p>
          <a:endParaRPr lang="fi-FI"/>
        </a:p>
      </dgm:t>
    </dgm:pt>
    <dgm:pt modelId="{20C7C7E7-0009-4214-AE92-CF698F21460D}" type="pres">
      <dgm:prSet presAssocID="{55E1743D-89A1-4DD4-9900-804AC8AEDFCF}" presName="composite" presStyleCnt="0">
        <dgm:presLayoutVars>
          <dgm:chMax val="1"/>
          <dgm:dir/>
          <dgm:resizeHandles val="exact"/>
        </dgm:presLayoutVars>
      </dgm:prSet>
      <dgm:spPr/>
    </dgm:pt>
    <dgm:pt modelId="{1B7F8CBE-4E10-4E36-A73B-E78DC4FC973C}" type="pres">
      <dgm:prSet presAssocID="{55E1743D-89A1-4DD4-9900-804AC8AEDFCF}" presName="radial" presStyleCnt="0">
        <dgm:presLayoutVars>
          <dgm:animLvl val="ctr"/>
        </dgm:presLayoutVars>
      </dgm:prSet>
      <dgm:spPr/>
    </dgm:pt>
    <dgm:pt modelId="{ACAEB23E-EB84-4F5E-9C1F-63596A032642}" type="pres">
      <dgm:prSet presAssocID="{000ADA60-DB03-4222-A2E0-69D1196729BA}" presName="centerShape" presStyleLbl="vennNode1" presStyleIdx="0" presStyleCnt="6" custLinFactNeighborX="27" custLinFactNeighborY="-565"/>
      <dgm:spPr/>
    </dgm:pt>
    <dgm:pt modelId="{59421BE7-8AF6-4B7C-953D-A57D7E95DF87}" type="pres">
      <dgm:prSet presAssocID="{E0530528-1114-44F7-BF43-0F42853F265A}" presName="node" presStyleLbl="vennNode1" presStyleIdx="1" presStyleCnt="6" custScaleX="145910" custScaleY="138964" custRadScaleRad="100771" custRadScaleInc="-4752">
        <dgm:presLayoutVars>
          <dgm:bulletEnabled val="1"/>
        </dgm:presLayoutVars>
      </dgm:prSet>
      <dgm:spPr/>
    </dgm:pt>
    <dgm:pt modelId="{3276C86B-442D-4EA0-87AD-04763ACFF576}" type="pres">
      <dgm:prSet presAssocID="{D4C6747F-6A15-4E35-A363-CA46A94AD31F}" presName="node" presStyleLbl="vennNode1" presStyleIdx="2" presStyleCnt="6" custScaleX="144528" custScaleY="142124" custRadScaleRad="119712" custRadScaleInc="-2484">
        <dgm:presLayoutVars>
          <dgm:bulletEnabled val="1"/>
        </dgm:presLayoutVars>
      </dgm:prSet>
      <dgm:spPr/>
    </dgm:pt>
    <dgm:pt modelId="{51876C0E-CDBD-434A-BA1E-21C8448AE1D3}" type="pres">
      <dgm:prSet presAssocID="{93AC71C6-226B-41D1-9775-BB05A89C6FCB}" presName="node" presStyleLbl="vennNode1" presStyleIdx="3" presStyleCnt="6" custScaleX="142402" custScaleY="142405" custRadScaleRad="112592" custRadScaleInc="-13836">
        <dgm:presLayoutVars>
          <dgm:bulletEnabled val="1"/>
        </dgm:presLayoutVars>
      </dgm:prSet>
      <dgm:spPr/>
    </dgm:pt>
    <dgm:pt modelId="{7B5EAD7C-8E9B-42EC-A9D9-96988EC26980}" type="pres">
      <dgm:prSet presAssocID="{E7BF3584-870D-4E00-AAF0-8BCDD9C99037}" presName="node" presStyleLbl="vennNode1" presStyleIdx="4" presStyleCnt="6" custScaleX="145471" custScaleY="137381" custRadScaleRad="108734" custRadScaleInc="8855">
        <dgm:presLayoutVars>
          <dgm:bulletEnabled val="1"/>
        </dgm:presLayoutVars>
      </dgm:prSet>
      <dgm:spPr/>
    </dgm:pt>
    <dgm:pt modelId="{C85FC977-703D-4CE7-9F80-7E3B129AF028}" type="pres">
      <dgm:prSet presAssocID="{DC0A6F60-C433-4F21-BC42-940685962CFB}" presName="node" presStyleLbl="vennNode1" presStyleIdx="5" presStyleCnt="6" custScaleX="146109" custScaleY="149155" custRadScaleRad="118066" custRadScaleInc="141">
        <dgm:presLayoutVars>
          <dgm:bulletEnabled val="1"/>
        </dgm:presLayoutVars>
      </dgm:prSet>
      <dgm:spPr/>
    </dgm:pt>
  </dgm:ptLst>
  <dgm:cxnLst>
    <dgm:cxn modelId="{1BA33C11-2FBE-4ABF-8E30-143358369F84}" type="presOf" srcId="{E7BF3584-870D-4E00-AAF0-8BCDD9C99037}" destId="{7B5EAD7C-8E9B-42EC-A9D9-96988EC26980}" srcOrd="0" destOrd="0" presId="urn:microsoft.com/office/officeart/2005/8/layout/radial3"/>
    <dgm:cxn modelId="{5CD08F14-C541-4B21-98A3-DDDEBCD1E6C7}" type="presOf" srcId="{D4C6747F-6A15-4E35-A363-CA46A94AD31F}" destId="{3276C86B-442D-4EA0-87AD-04763ACFF576}" srcOrd="0" destOrd="0" presId="urn:microsoft.com/office/officeart/2005/8/layout/radial3"/>
    <dgm:cxn modelId="{9B06E72F-2420-4704-B143-47E0CF2A0B16}" srcId="{000ADA60-DB03-4222-A2E0-69D1196729BA}" destId="{E0530528-1114-44F7-BF43-0F42853F265A}" srcOrd="0" destOrd="0" parTransId="{D81614B3-7A12-4F4B-AB38-64CF6A6A4CB4}" sibTransId="{79661874-DE19-449C-8EC0-78FDE721E5E0}"/>
    <dgm:cxn modelId="{2E607730-900A-4F47-871F-0E7B3A850FC6}" type="presOf" srcId="{93AC71C6-226B-41D1-9775-BB05A89C6FCB}" destId="{51876C0E-CDBD-434A-BA1E-21C8448AE1D3}" srcOrd="0" destOrd="0" presId="urn:microsoft.com/office/officeart/2005/8/layout/radial3"/>
    <dgm:cxn modelId="{20C7F843-13AC-4A93-B246-A3178888C9E4}" type="presOf" srcId="{E0530528-1114-44F7-BF43-0F42853F265A}" destId="{59421BE7-8AF6-4B7C-953D-A57D7E95DF87}" srcOrd="0" destOrd="0" presId="urn:microsoft.com/office/officeart/2005/8/layout/radial3"/>
    <dgm:cxn modelId="{5776154B-76A4-4AD3-8D25-4FFBCA70A4FD}" srcId="{000ADA60-DB03-4222-A2E0-69D1196729BA}" destId="{DC0A6F60-C433-4F21-BC42-940685962CFB}" srcOrd="4" destOrd="0" parTransId="{070C4C14-1C9C-44EF-A11A-3C66A8F3BEF9}" sibTransId="{2C055179-71E3-4B21-A0B0-2CE342E0E8B6}"/>
    <dgm:cxn modelId="{C577376C-16BA-4470-AADD-43C09AD469C4}" srcId="{000ADA60-DB03-4222-A2E0-69D1196729BA}" destId="{D4C6747F-6A15-4E35-A363-CA46A94AD31F}" srcOrd="1" destOrd="0" parTransId="{4DEF3E23-B22E-419C-B513-262905B26035}" sibTransId="{87BD69E7-1295-49A4-B08F-0F9DD0B8C3A6}"/>
    <dgm:cxn modelId="{5E31794C-A364-4E30-944B-2A0E167F4CA1}" srcId="{000ADA60-DB03-4222-A2E0-69D1196729BA}" destId="{E7BF3584-870D-4E00-AAF0-8BCDD9C99037}" srcOrd="3" destOrd="0" parTransId="{849F304B-92A3-421F-A322-B81511B41466}" sibTransId="{4639A401-7679-47A1-A6B5-E0465625F62E}"/>
    <dgm:cxn modelId="{AA7A704F-39C4-4F6B-977C-E642F35B481B}" type="presOf" srcId="{000ADA60-DB03-4222-A2E0-69D1196729BA}" destId="{ACAEB23E-EB84-4F5E-9C1F-63596A032642}" srcOrd="0" destOrd="0" presId="urn:microsoft.com/office/officeart/2005/8/layout/radial3"/>
    <dgm:cxn modelId="{55197E59-6068-4459-8716-42B0892D2E61}" type="presOf" srcId="{55E1743D-89A1-4DD4-9900-804AC8AEDFCF}" destId="{20C7C7E7-0009-4214-AE92-CF698F21460D}" srcOrd="0" destOrd="0" presId="urn:microsoft.com/office/officeart/2005/8/layout/radial3"/>
    <dgm:cxn modelId="{EF75FDD3-A416-4F06-8F17-C1681A1AE305}" srcId="{000ADA60-DB03-4222-A2E0-69D1196729BA}" destId="{93AC71C6-226B-41D1-9775-BB05A89C6FCB}" srcOrd="2" destOrd="0" parTransId="{61CF226E-DAED-48E2-AFFF-B943D987F271}" sibTransId="{BFDED0D0-CB16-4854-93D3-BC9F47C9C246}"/>
    <dgm:cxn modelId="{E42E6DF8-838B-455B-98A4-8EE59420E2D4}" srcId="{55E1743D-89A1-4DD4-9900-804AC8AEDFCF}" destId="{000ADA60-DB03-4222-A2E0-69D1196729BA}" srcOrd="0" destOrd="0" parTransId="{37E8DE1A-A783-4FE0-9748-5B3D3D59FDC7}" sibTransId="{0FC0ED15-7279-4684-ACC2-22D8C2771189}"/>
    <dgm:cxn modelId="{326B57FA-B59C-4CEF-97BC-43AB10EA4CC5}" type="presOf" srcId="{DC0A6F60-C433-4F21-BC42-940685962CFB}" destId="{C85FC977-703D-4CE7-9F80-7E3B129AF028}" srcOrd="0" destOrd="0" presId="urn:microsoft.com/office/officeart/2005/8/layout/radial3"/>
    <dgm:cxn modelId="{725EFAA4-728F-4328-B209-A67A7E754917}" type="presParOf" srcId="{20C7C7E7-0009-4214-AE92-CF698F21460D}" destId="{1B7F8CBE-4E10-4E36-A73B-E78DC4FC973C}" srcOrd="0" destOrd="0" presId="urn:microsoft.com/office/officeart/2005/8/layout/radial3"/>
    <dgm:cxn modelId="{CF8A94B2-5462-4FD5-A73E-ED406083FF04}" type="presParOf" srcId="{1B7F8CBE-4E10-4E36-A73B-E78DC4FC973C}" destId="{ACAEB23E-EB84-4F5E-9C1F-63596A032642}" srcOrd="0" destOrd="0" presId="urn:microsoft.com/office/officeart/2005/8/layout/radial3"/>
    <dgm:cxn modelId="{2627E87B-FEED-45ED-9E29-C1AF85D13F00}" type="presParOf" srcId="{1B7F8CBE-4E10-4E36-A73B-E78DC4FC973C}" destId="{59421BE7-8AF6-4B7C-953D-A57D7E95DF87}" srcOrd="1" destOrd="0" presId="urn:microsoft.com/office/officeart/2005/8/layout/radial3"/>
    <dgm:cxn modelId="{29E1CCA1-6912-4B35-88D7-26F5D43283D7}" type="presParOf" srcId="{1B7F8CBE-4E10-4E36-A73B-E78DC4FC973C}" destId="{3276C86B-442D-4EA0-87AD-04763ACFF576}" srcOrd="2" destOrd="0" presId="urn:microsoft.com/office/officeart/2005/8/layout/radial3"/>
    <dgm:cxn modelId="{12D3E6EE-BE2D-4A29-988A-49EA7D6BE748}" type="presParOf" srcId="{1B7F8CBE-4E10-4E36-A73B-E78DC4FC973C}" destId="{51876C0E-CDBD-434A-BA1E-21C8448AE1D3}" srcOrd="3" destOrd="0" presId="urn:microsoft.com/office/officeart/2005/8/layout/radial3"/>
    <dgm:cxn modelId="{568A3CD7-8189-40D3-8639-303AEE1E9C1C}" type="presParOf" srcId="{1B7F8CBE-4E10-4E36-A73B-E78DC4FC973C}" destId="{7B5EAD7C-8E9B-42EC-A9D9-96988EC26980}" srcOrd="4" destOrd="0" presId="urn:microsoft.com/office/officeart/2005/8/layout/radial3"/>
    <dgm:cxn modelId="{D6B7D376-3B85-43D8-BFF8-258DA0831B9A}" type="presParOf" srcId="{1B7F8CBE-4E10-4E36-A73B-E78DC4FC973C}" destId="{C85FC977-703D-4CE7-9F80-7E3B129AF02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EB23E-EB84-4F5E-9C1F-63596A032642}">
      <dsp:nvSpPr>
        <dsp:cNvPr id="0" name=""/>
        <dsp:cNvSpPr/>
      </dsp:nvSpPr>
      <dsp:spPr>
        <a:xfrm>
          <a:off x="3945532" y="1464831"/>
          <a:ext cx="3489866" cy="34898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/>
            <a:t>Kokonaisvaltainen palveluohjauksen toimintamalli paljon tukea tarvitsevien työikäisten näkökulmasta</a:t>
          </a:r>
        </a:p>
      </dsp:txBody>
      <dsp:txXfrm>
        <a:off x="4456611" y="1975910"/>
        <a:ext cx="2467708" cy="2467708"/>
      </dsp:txXfrm>
    </dsp:sp>
    <dsp:sp modelId="{59421BE7-8AF6-4B7C-953D-A57D7E95DF87}">
      <dsp:nvSpPr>
        <dsp:cNvPr id="0" name=""/>
        <dsp:cNvSpPr/>
      </dsp:nvSpPr>
      <dsp:spPr>
        <a:xfrm>
          <a:off x="4279688" y="-247288"/>
          <a:ext cx="2546032" cy="24248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Yleisten asiakaslähtöisten palveluohjauksen laatukriteereiden laatiminen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(Koske)</a:t>
          </a:r>
        </a:p>
      </dsp:txBody>
      <dsp:txXfrm>
        <a:off x="4652546" y="107820"/>
        <a:ext cx="1800316" cy="1714613"/>
      </dsp:txXfrm>
    </dsp:sp>
    <dsp:sp modelId="{3276C86B-442D-4EA0-87AD-04763ACFF576}">
      <dsp:nvSpPr>
        <dsp:cNvPr id="0" name=""/>
        <dsp:cNvSpPr/>
      </dsp:nvSpPr>
      <dsp:spPr>
        <a:xfrm>
          <a:off x="6985603" y="1075322"/>
          <a:ext cx="2521917" cy="24799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Varhaisen tuen sosiaaliohjauksen (ennaltaehkäisevän palveluohjauksen) kehittäminen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(Koske)</a:t>
          </a:r>
        </a:p>
      </dsp:txBody>
      <dsp:txXfrm>
        <a:off x="7354929" y="1438505"/>
        <a:ext cx="1783265" cy="1753603"/>
      </dsp:txXfrm>
    </dsp:sp>
    <dsp:sp modelId="{51876C0E-CDBD-434A-BA1E-21C8448AE1D3}">
      <dsp:nvSpPr>
        <dsp:cNvPr id="0" name=""/>
        <dsp:cNvSpPr/>
      </dsp:nvSpPr>
      <dsp:spPr>
        <a:xfrm>
          <a:off x="6284402" y="3769868"/>
          <a:ext cx="2484820" cy="24848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Digitaalisen palveluohjauksen kehittäminen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(</a:t>
          </a:r>
          <a:r>
            <a:rPr lang="fi-FI" sz="1500" kern="1200" dirty="0" err="1"/>
            <a:t>Jamk</a:t>
          </a:r>
          <a:r>
            <a:rPr lang="fi-FI" sz="1500" kern="1200" dirty="0"/>
            <a:t>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500" kern="1200" dirty="0"/>
        </a:p>
      </dsp:txBody>
      <dsp:txXfrm>
        <a:off x="6648295" y="4133769"/>
        <a:ext cx="1757034" cy="1757070"/>
      </dsp:txXfrm>
    </dsp:sp>
    <dsp:sp modelId="{7B5EAD7C-8E9B-42EC-A9D9-96988EC26980}">
      <dsp:nvSpPr>
        <dsp:cNvPr id="0" name=""/>
        <dsp:cNvSpPr/>
      </dsp:nvSpPr>
      <dsp:spPr>
        <a:xfrm>
          <a:off x="2756260" y="3860460"/>
          <a:ext cx="2538372" cy="23972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Monialaisen intensiivisen palveluohjauksen kehittäminen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(</a:t>
          </a:r>
          <a:r>
            <a:rPr lang="fi-FI" sz="1500" kern="1200" dirty="0" err="1"/>
            <a:t>Jamk</a:t>
          </a:r>
          <a:r>
            <a:rPr lang="fi-FI" sz="1500" kern="1200" dirty="0"/>
            <a:t>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500" kern="1200" dirty="0"/>
        </a:p>
      </dsp:txBody>
      <dsp:txXfrm>
        <a:off x="3127996" y="4211523"/>
        <a:ext cx="1794900" cy="1695081"/>
      </dsp:txXfrm>
    </dsp:sp>
    <dsp:sp modelId="{C85FC977-703D-4CE7-9F80-7E3B129AF028}">
      <dsp:nvSpPr>
        <dsp:cNvPr id="0" name=""/>
        <dsp:cNvSpPr/>
      </dsp:nvSpPr>
      <dsp:spPr>
        <a:xfrm>
          <a:off x="1866705" y="1101273"/>
          <a:ext cx="2549504" cy="26026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Järjestölähtöisen palveluohjauksen kehittäminen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(Gradia)</a:t>
          </a:r>
        </a:p>
      </dsp:txBody>
      <dsp:txXfrm>
        <a:off x="2240071" y="1482423"/>
        <a:ext cx="1802772" cy="1840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2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69205" y="3060000"/>
            <a:ext cx="864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6838"/>
            <a:ext cx="192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A3C2519-58EA-41DA-AA1A-E1DBD8DC55FE}" type="datetime1">
              <a:rPr lang="fi-FI" smtClean="0"/>
              <a:t>29.11.2018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38846"/>
            <a:ext cx="48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Tuija Ketola</a:t>
            </a:r>
            <a:endParaRPr lang="fi-FI" dirty="0"/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480000" y="579600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708443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4930507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13BB-DF94-499A-B6AB-FB0C16694467}" type="datetime1">
              <a:rPr lang="fi-FI" smtClean="0"/>
              <a:t>29.11.2018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1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2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8000"/>
            <a:ext cx="192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BEC08C1-7E45-45BE-B53C-D1C955C24EDC}" type="datetime1">
              <a:rPr lang="fi-FI" smtClean="0"/>
              <a:t>29.11.2018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40000"/>
            <a:ext cx="48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Tuija Ketola</a:t>
            </a:r>
            <a:endParaRPr lang="fi-FI" dirty="0"/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762781" y="3060000"/>
            <a:ext cx="864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480000" y="579600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708443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4930507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7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6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6" y="616415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A41B8B-C203-44BF-956A-EAF232DF0CB4}" type="datetime1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Tuija Ketola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6" y="616415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276378-8F84-424D-B4C6-21B4EE6DD9C7}" type="datetime1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Tuija Ketola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82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valk_kehys_tumm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6" y="616415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29AF8-D492-4F99-9AF8-8CBF32ADC8BF}" type="datetime1">
              <a:rPr lang="fi-FI" smtClean="0"/>
              <a:t>29.11.2018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Tuija Ketola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26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000" y="1584000"/>
            <a:ext cx="10752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896135BB-73A4-4E5D-AB53-7536C8A90BCC}" type="datetime1">
              <a:rPr lang="fi-FI" smtClean="0"/>
              <a:t>29.11.2018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/>
              <a:t>Tuija Ketola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78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20000" y="1584000"/>
            <a:ext cx="5232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584000"/>
            <a:ext cx="528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18C4-8D7A-4BB2-BA94-03039F3E265D}" type="datetime1">
              <a:rPr lang="fi-FI" smtClean="0"/>
              <a:t>29.11.2018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50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0000" y="1584000"/>
            <a:ext cx="10752597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20000" y="1980000"/>
            <a:ext cx="10752597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5B0B-311C-4200-BF58-AE684E9FBD67}" type="datetime1">
              <a:rPr lang="fi-FI" smtClean="0"/>
              <a:t>29.11.2018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59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C32-028D-4AF8-AF6B-F5507DC626D3}" type="datetime1">
              <a:rPr lang="fi-FI" smtClean="0"/>
              <a:t>29.11.2018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8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20000" y="612000"/>
            <a:ext cx="10752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0000" y="1584000"/>
            <a:ext cx="10752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55045" y="630932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5FD82ED-DBF1-4B32-9F3F-9A75571CC967}" type="datetime1">
              <a:rPr lang="fi-FI" smtClean="0"/>
              <a:t>29.11.2018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72040" y="6309320"/>
            <a:ext cx="264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Tuija Ketola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52183" y="6309320"/>
            <a:ext cx="57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648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3143672" y="2467073"/>
            <a:ext cx="5724834" cy="593868"/>
          </a:xfrm>
        </p:spPr>
        <p:txBody>
          <a:bodyPr/>
          <a:lstStyle/>
          <a:p>
            <a:r>
              <a:rPr lang="fi-FI" dirty="0"/>
              <a:t>PAKU –Palvelupolut kuntoon!</a:t>
            </a:r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>
          <a:xfrm>
            <a:off x="3006154" y="3250527"/>
            <a:ext cx="6329846" cy="600328"/>
          </a:xfrm>
        </p:spPr>
        <p:txBody>
          <a:bodyPr/>
          <a:lstStyle/>
          <a:p>
            <a:r>
              <a:rPr lang="fi-FI" dirty="0"/>
              <a:t>2018-2020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913017" y="3636923"/>
            <a:ext cx="6217919" cy="104191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Aloitusseminaari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30.11.2018</a:t>
            </a:r>
          </a:p>
        </p:txBody>
      </p:sp>
      <p:pic>
        <p:nvPicPr>
          <p:cNvPr id="21" name="Kuvan paikkamerkki 20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562" r="5562"/>
          <a:stretch>
            <a:fillRect/>
          </a:stretch>
        </p:blipFill>
        <p:spPr>
          <a:xfrm>
            <a:off x="5094285" y="5468752"/>
            <a:ext cx="1411972" cy="932258"/>
          </a:xfrm>
          <a:prstGeom prst="rect">
            <a:avLst/>
          </a:prstGeom>
        </p:spPr>
      </p:pic>
      <p:pic>
        <p:nvPicPr>
          <p:cNvPr id="2" name="Kuvan paikkamerkki 1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706" r="2706"/>
          <a:stretch>
            <a:fillRect/>
          </a:stretch>
        </p:blipFill>
        <p:spPr>
          <a:xfrm>
            <a:off x="3601016" y="5487133"/>
            <a:ext cx="1389968" cy="924431"/>
          </a:xfrm>
          <a:prstGeom prst="rect">
            <a:avLst/>
          </a:prstGeom>
        </p:spPr>
      </p:pic>
      <p:pic>
        <p:nvPicPr>
          <p:cNvPr id="14" name="Kuvan paikkamerkki 13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8852" r="8852"/>
          <a:stretch>
            <a:fillRect/>
          </a:stretch>
        </p:blipFill>
        <p:spPr>
          <a:xfrm>
            <a:off x="1991545" y="5479305"/>
            <a:ext cx="1506171" cy="932258"/>
          </a:xfrm>
          <a:prstGeom prst="rect">
            <a:avLst/>
          </a:prstGeom>
        </p:spPr>
      </p:pic>
      <p:pic>
        <p:nvPicPr>
          <p:cNvPr id="10" name="Kuva 9"/>
          <p:cNvPicPr/>
          <p:nvPr/>
        </p:nvPicPr>
        <p:blipFill>
          <a:blip r:embed="rId5"/>
          <a:stretch>
            <a:fillRect/>
          </a:stretch>
        </p:blipFill>
        <p:spPr>
          <a:xfrm>
            <a:off x="3006154" y="299445"/>
            <a:ext cx="5895404" cy="20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7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13BB-DF94-499A-B6AB-FB0C16694467}" type="datetime1">
              <a:rPr lang="fi-FI" smtClean="0"/>
              <a:t>29.11.2018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  <p:grpSp>
        <p:nvGrpSpPr>
          <p:cNvPr id="4" name="Ryhmä 3"/>
          <p:cNvGrpSpPr/>
          <p:nvPr/>
        </p:nvGrpSpPr>
        <p:grpSpPr>
          <a:xfrm>
            <a:off x="4118291" y="1697130"/>
            <a:ext cx="3489866" cy="3489866"/>
            <a:chOff x="3945532" y="1464831"/>
            <a:chExt cx="3489866" cy="3489866"/>
          </a:xfrm>
        </p:grpSpPr>
        <p:sp>
          <p:nvSpPr>
            <p:cNvPr id="5" name="Ellipsi 4"/>
            <p:cNvSpPr/>
            <p:nvPr/>
          </p:nvSpPr>
          <p:spPr>
            <a:xfrm>
              <a:off x="3945532" y="1464831"/>
              <a:ext cx="3489866" cy="34898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Ellipsi 4"/>
            <p:cNvSpPr txBox="1"/>
            <p:nvPr/>
          </p:nvSpPr>
          <p:spPr>
            <a:xfrm>
              <a:off x="4456611" y="1975910"/>
              <a:ext cx="2467708" cy="246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100" b="1" kern="1200" dirty="0"/>
                <a:t>Kokonaisvaltainen palveluohjauksen toimintamalli paljon tukea tarvitsevien työikäisten näkökulmasta</a:t>
              </a:r>
            </a:p>
          </p:txBody>
        </p:sp>
      </p:grpSp>
      <p:grpSp>
        <p:nvGrpSpPr>
          <p:cNvPr id="13" name="Ryhmä 12"/>
          <p:cNvGrpSpPr/>
          <p:nvPr/>
        </p:nvGrpSpPr>
        <p:grpSpPr>
          <a:xfrm>
            <a:off x="7159641" y="1447023"/>
            <a:ext cx="2521917" cy="2479969"/>
            <a:chOff x="6985603" y="1075322"/>
            <a:chExt cx="2521917" cy="2479969"/>
          </a:xfrm>
        </p:grpSpPr>
        <p:sp>
          <p:nvSpPr>
            <p:cNvPr id="14" name="Ellipsi 13"/>
            <p:cNvSpPr/>
            <p:nvPr/>
          </p:nvSpPr>
          <p:spPr>
            <a:xfrm>
              <a:off x="6985603" y="1075322"/>
              <a:ext cx="2521917" cy="24799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lipsi 4"/>
            <p:cNvSpPr txBox="1"/>
            <p:nvPr/>
          </p:nvSpPr>
          <p:spPr>
            <a:xfrm>
              <a:off x="7354929" y="1438505"/>
              <a:ext cx="1783265" cy="1753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kern="1200" dirty="0"/>
                <a:t>Varhaisen tuen sosiaaliohjauksen (ennaltaehkäisevän palveluohjauksen) kehittäminen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dirty="0"/>
                <a:t>(</a:t>
              </a:r>
              <a:r>
                <a:rPr lang="fi-FI" sz="1500" kern="1200" dirty="0"/>
                <a:t>Koske)</a:t>
              </a:r>
            </a:p>
          </p:txBody>
        </p:sp>
      </p:grpSp>
      <p:grpSp>
        <p:nvGrpSpPr>
          <p:cNvPr id="10" name="Ryhmä 9"/>
          <p:cNvGrpSpPr/>
          <p:nvPr/>
        </p:nvGrpSpPr>
        <p:grpSpPr>
          <a:xfrm>
            <a:off x="6365747" y="4184448"/>
            <a:ext cx="2484820" cy="2484872"/>
            <a:chOff x="6284402" y="3769868"/>
            <a:chExt cx="2484820" cy="2484872"/>
          </a:xfrm>
        </p:grpSpPr>
        <p:sp>
          <p:nvSpPr>
            <p:cNvPr id="11" name="Ellipsi 10"/>
            <p:cNvSpPr/>
            <p:nvPr/>
          </p:nvSpPr>
          <p:spPr>
            <a:xfrm>
              <a:off x="6284402" y="3769868"/>
              <a:ext cx="2484820" cy="248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Ellipsi 4"/>
            <p:cNvSpPr txBox="1"/>
            <p:nvPr/>
          </p:nvSpPr>
          <p:spPr>
            <a:xfrm>
              <a:off x="6648295" y="4317670"/>
              <a:ext cx="1757034" cy="1757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kern="1200" dirty="0"/>
                <a:t>Digitaalisen palveluohjauksen kehittäminen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kern="1200" dirty="0"/>
                <a:t>(</a:t>
              </a:r>
              <a:r>
                <a:rPr lang="fi-FI" sz="1500" kern="1200" dirty="0" err="1"/>
                <a:t>Jamk</a:t>
              </a:r>
              <a:r>
                <a:rPr lang="fi-FI" sz="1500" kern="1200" dirty="0"/>
                <a:t>)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500" kern="1200" dirty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500" kern="1200" dirty="0"/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2791151" y="4121959"/>
            <a:ext cx="2538372" cy="2397207"/>
            <a:chOff x="2756260" y="3860460"/>
            <a:chExt cx="2538372" cy="2397207"/>
          </a:xfrm>
        </p:grpSpPr>
        <p:sp>
          <p:nvSpPr>
            <p:cNvPr id="17" name="Ellipsi 16"/>
            <p:cNvSpPr/>
            <p:nvPr/>
          </p:nvSpPr>
          <p:spPr>
            <a:xfrm>
              <a:off x="2756260" y="3860460"/>
              <a:ext cx="2538372" cy="239720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Ellipsi 4"/>
            <p:cNvSpPr txBox="1"/>
            <p:nvPr/>
          </p:nvSpPr>
          <p:spPr>
            <a:xfrm>
              <a:off x="3121456" y="4510577"/>
              <a:ext cx="1794900" cy="1695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kern="1200" dirty="0"/>
                <a:t>Monialaisen intensiivisen palveluohjauksen kehittäminen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dirty="0"/>
                <a:t>(</a:t>
              </a:r>
              <a:r>
                <a:rPr lang="fi-FI" sz="1500" kern="1200" dirty="0" err="1"/>
                <a:t>Jamk</a:t>
              </a:r>
              <a:r>
                <a:rPr lang="fi-FI" sz="1500" kern="1200" dirty="0"/>
                <a:t>)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500" kern="1200" dirty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500" kern="1200" dirty="0"/>
            </a:p>
          </p:txBody>
        </p:sp>
      </p:grpSp>
      <p:grpSp>
        <p:nvGrpSpPr>
          <p:cNvPr id="19" name="Ryhmä 18"/>
          <p:cNvGrpSpPr/>
          <p:nvPr/>
        </p:nvGrpSpPr>
        <p:grpSpPr>
          <a:xfrm>
            <a:off x="2007640" y="1309205"/>
            <a:ext cx="2549504" cy="2602655"/>
            <a:chOff x="1866705" y="1101273"/>
            <a:chExt cx="2549504" cy="2602655"/>
          </a:xfrm>
        </p:grpSpPr>
        <p:sp>
          <p:nvSpPr>
            <p:cNvPr id="20" name="Ellipsi 19"/>
            <p:cNvSpPr/>
            <p:nvPr/>
          </p:nvSpPr>
          <p:spPr>
            <a:xfrm>
              <a:off x="1866705" y="1101273"/>
              <a:ext cx="2549504" cy="26026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Ellipsi 4"/>
            <p:cNvSpPr txBox="1"/>
            <p:nvPr/>
          </p:nvSpPr>
          <p:spPr>
            <a:xfrm>
              <a:off x="2240071" y="1482423"/>
              <a:ext cx="1802772" cy="1840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kern="1200" dirty="0"/>
                <a:t>Järjestölähtöisen palveluohjauksen kehittäminen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dirty="0"/>
                <a:t>(</a:t>
              </a:r>
              <a:r>
                <a:rPr lang="fi-FI" sz="1500" kern="1200" dirty="0"/>
                <a:t>Gradia)</a:t>
              </a:r>
            </a:p>
          </p:txBody>
        </p:sp>
      </p:grpSp>
      <p:grpSp>
        <p:nvGrpSpPr>
          <p:cNvPr id="22" name="Ryhmä 21"/>
          <p:cNvGrpSpPr/>
          <p:nvPr/>
        </p:nvGrpSpPr>
        <p:grpSpPr>
          <a:xfrm>
            <a:off x="4613609" y="-55396"/>
            <a:ext cx="2546032" cy="2424829"/>
            <a:chOff x="4279688" y="-247288"/>
            <a:chExt cx="2546032" cy="2424829"/>
          </a:xfrm>
        </p:grpSpPr>
        <p:sp>
          <p:nvSpPr>
            <p:cNvPr id="23" name="Ellipsi 22"/>
            <p:cNvSpPr/>
            <p:nvPr/>
          </p:nvSpPr>
          <p:spPr>
            <a:xfrm>
              <a:off x="4279688" y="-247288"/>
              <a:ext cx="2546032" cy="24248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Ellipsi 4"/>
            <p:cNvSpPr txBox="1"/>
            <p:nvPr/>
          </p:nvSpPr>
          <p:spPr>
            <a:xfrm>
              <a:off x="4652546" y="107820"/>
              <a:ext cx="1800316" cy="1714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b="1" kern="1200" dirty="0"/>
                <a:t>Yleisten asiakaslähtöisten palveluohjauksen laatukriteereiden laatiminen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b="1" dirty="0"/>
                <a:t>(</a:t>
              </a:r>
              <a:r>
                <a:rPr lang="fi-FI" sz="1500" b="1" kern="1200" dirty="0"/>
                <a:t>Koske)</a:t>
              </a:r>
            </a:p>
          </p:txBody>
        </p:sp>
      </p:grpSp>
      <p:cxnSp>
        <p:nvCxnSpPr>
          <p:cNvPr id="8" name="Suora nuoliyhdysviiva 7"/>
          <p:cNvCxnSpPr/>
          <p:nvPr/>
        </p:nvCxnSpPr>
        <p:spPr>
          <a:xfrm flipV="1">
            <a:off x="3827709" y="894148"/>
            <a:ext cx="754866" cy="41505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/>
          <p:cNvCxnSpPr/>
          <p:nvPr/>
        </p:nvCxnSpPr>
        <p:spPr>
          <a:xfrm>
            <a:off x="7220867" y="979715"/>
            <a:ext cx="843677" cy="40831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 flipH="1">
            <a:off x="8731240" y="3821265"/>
            <a:ext cx="256584" cy="97157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/>
          <p:cNvCxnSpPr/>
          <p:nvPr/>
        </p:nvCxnSpPr>
        <p:spPr>
          <a:xfrm>
            <a:off x="2649332" y="3740809"/>
            <a:ext cx="345876" cy="89932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>
            <a:off x="5168468" y="5904411"/>
            <a:ext cx="119727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uorakulmio 27"/>
          <p:cNvSpPr/>
          <p:nvPr/>
        </p:nvSpPr>
        <p:spPr>
          <a:xfrm>
            <a:off x="9310184" y="773221"/>
            <a:ext cx="2203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Laukaa </a:t>
            </a:r>
          </a:p>
          <a:p>
            <a:r>
              <a:rPr lang="fi-FI" b="1" dirty="0" err="1"/>
              <a:t>Wiitaunioni</a:t>
            </a:r>
            <a:endParaRPr lang="fi-FI" b="1" dirty="0"/>
          </a:p>
          <a:p>
            <a:r>
              <a:rPr lang="fi-FI" b="1" dirty="0"/>
              <a:t>Äänekoski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8830288" y="4293820"/>
            <a:ext cx="197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Jämsä</a:t>
            </a:r>
          </a:p>
          <a:p>
            <a:r>
              <a:rPr lang="fi-FI" b="1" dirty="0"/>
              <a:t>Laukaa</a:t>
            </a:r>
          </a:p>
          <a:p>
            <a:r>
              <a:rPr lang="fi-FI" b="1" dirty="0"/>
              <a:t>Sovatek</a:t>
            </a:r>
          </a:p>
          <a:p>
            <a:r>
              <a:rPr lang="fi-FI" b="1" dirty="0"/>
              <a:t>Äänekoski </a:t>
            </a:r>
          </a:p>
        </p:txBody>
      </p:sp>
      <p:sp>
        <p:nvSpPr>
          <p:cNvPr id="31" name="Suorakulmio 30"/>
          <p:cNvSpPr/>
          <p:nvPr/>
        </p:nvSpPr>
        <p:spPr>
          <a:xfrm>
            <a:off x="945869" y="4850230"/>
            <a:ext cx="2589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Jyväskylä </a:t>
            </a:r>
          </a:p>
          <a:p>
            <a:r>
              <a:rPr lang="fi-FI" b="1" dirty="0" err="1"/>
              <a:t>Wiitaunioni</a:t>
            </a:r>
            <a:endParaRPr lang="fi-FI" b="1" dirty="0"/>
          </a:p>
          <a:p>
            <a:r>
              <a:rPr lang="fi-FI" b="1" dirty="0"/>
              <a:t>Äänekoski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683653" y="1004662"/>
            <a:ext cx="1508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Finfami</a:t>
            </a:r>
            <a:endParaRPr lang="fi-FI" b="1" dirty="0"/>
          </a:p>
          <a:p>
            <a:r>
              <a:rPr lang="fi-FI" b="1" dirty="0"/>
              <a:t>Mobile</a:t>
            </a:r>
          </a:p>
          <a:p>
            <a:r>
              <a:rPr lang="fi-FI" b="1" dirty="0"/>
              <a:t>Nuorten ystävät</a:t>
            </a:r>
          </a:p>
          <a:p>
            <a:r>
              <a:rPr lang="fi-FI" b="1" dirty="0"/>
              <a:t>Sovatek</a:t>
            </a:r>
          </a:p>
          <a:p>
            <a:r>
              <a:rPr lang="fi-FI" b="1" dirty="0"/>
              <a:t>Suvimäen klubitalo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22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2514" y="344366"/>
            <a:ext cx="10858046" cy="556971"/>
          </a:xfrm>
        </p:spPr>
        <p:txBody>
          <a:bodyPr/>
          <a:lstStyle/>
          <a:p>
            <a:r>
              <a:rPr lang="fi-FI" b="1" dirty="0"/>
              <a:t>Kehittäjäryhmät ja koulutukselliset työpajat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1886" y="901337"/>
            <a:ext cx="11080114" cy="5767983"/>
          </a:xfrm>
        </p:spPr>
        <p:txBody>
          <a:bodyPr/>
          <a:lstStyle/>
          <a:p>
            <a:r>
              <a:rPr lang="fi-FI" dirty="0"/>
              <a:t>Kehittämistyötä tehdään eri paikkakunnilla osa-alueittain asiakkaiden ja työntekijöiden muodostamissa kehittäjäryhmissä. </a:t>
            </a:r>
          </a:p>
          <a:p>
            <a:r>
              <a:rPr lang="fi-FI" dirty="0"/>
              <a:t>Ne kokoontuvat 6-10 kertaa hankkeen aikana. </a:t>
            </a:r>
          </a:p>
          <a:p>
            <a:r>
              <a:rPr lang="fi-FI" dirty="0"/>
              <a:t>Kehittäjäryhmiin valikoituminen tapahtuu osallistujan kiinnostuksen pohjalta.</a:t>
            </a:r>
          </a:p>
          <a:p>
            <a:r>
              <a:rPr lang="fi-FI" dirty="0"/>
              <a:t>Kehittäjäryhmätoiminta </a:t>
            </a:r>
            <a:r>
              <a:rPr lang="fi-FI" b="1" dirty="0"/>
              <a:t>käynnistyy alkuvalmennuksella</a:t>
            </a:r>
          </a:p>
          <a:p>
            <a:r>
              <a:rPr lang="fi-FI" dirty="0"/>
              <a:t>Alkuvalmennuksessa määritellään ja sovitaan käytettävä(t)</a:t>
            </a:r>
          </a:p>
          <a:p>
            <a:pPr marL="0" indent="0">
              <a:buNone/>
            </a:pPr>
            <a:r>
              <a:rPr lang="fi-FI" dirty="0"/>
              <a:t>    kehittämismenetelmä(t) ja työskentelytavat. </a:t>
            </a:r>
          </a:p>
          <a:p>
            <a:r>
              <a:rPr lang="fi-FI" dirty="0"/>
              <a:t>Kehittäjäryhmien tapaamisten tarkka määrä, kesto ja tiheys määritellään ryhmäkohtaisesti.</a:t>
            </a:r>
          </a:p>
          <a:p>
            <a:r>
              <a:rPr lang="fi-FI" dirty="0"/>
              <a:t>Hankkeen aikana järjestetään </a:t>
            </a:r>
            <a:r>
              <a:rPr lang="fi-FI" b="1" dirty="0"/>
              <a:t>kolme koulutuksellista työpajaa</a:t>
            </a:r>
            <a:r>
              <a:rPr lang="fi-FI" dirty="0"/>
              <a:t>. Työpajoissa kootaan ryhmien tuotokset yhteen, arvioidaan ja edelleen kehitetään palvelupolkuja. </a:t>
            </a:r>
          </a:p>
          <a:p>
            <a:r>
              <a:rPr lang="fi-FI" dirty="0"/>
              <a:t>Kehittämistyön päätteeksi järjestetään loppuseminaari</a:t>
            </a:r>
          </a:p>
          <a:p>
            <a:r>
              <a:rPr lang="fi-FI" dirty="0"/>
              <a:t>Julkaistaan loppuraportti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5BB-73A4-4E5D-AB53-7536C8A90BCC}" type="datetime1">
              <a:rPr lang="fi-FI" smtClean="0"/>
              <a:t>29.11.2018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</p:spTree>
    <p:extLst>
      <p:ext uri="{BB962C8B-B14F-4D97-AF65-F5344CB8AC3E}">
        <p14:creationId xmlns:p14="http://schemas.microsoft.com/office/powerpoint/2010/main" val="247606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Olet lämpimästi tervetullut mukaan asiakkaana, työntekijänä ja järjestötoimijana. Vielä ehtii mukaan!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000" y="1512000"/>
            <a:ext cx="10752000" cy="5157320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Sovitut alkuvalmennusten ajankohdat</a:t>
            </a:r>
          </a:p>
          <a:p>
            <a:r>
              <a:rPr lang="fi-FI" dirty="0"/>
              <a:t>Sovatek 29.11. klo 13-16 digitaalinen palveluohjaus</a:t>
            </a:r>
          </a:p>
          <a:p>
            <a:r>
              <a:rPr lang="fi-FI" dirty="0"/>
              <a:t>Äänekoskella 11.12. klo 8.30-12 digitaalinen po</a:t>
            </a:r>
          </a:p>
          <a:p>
            <a:r>
              <a:rPr lang="fi-FI" dirty="0"/>
              <a:t>Äänekoskella 14.12. klo 8.30-12  monialainen intensiivinen po</a:t>
            </a:r>
          </a:p>
          <a:p>
            <a:r>
              <a:rPr lang="fi-FI" dirty="0"/>
              <a:t>Viitasaarella 9.1. klo 12.-15.30  varhaisen tuen sosiaaliohjaus ja monialainen intensiivinen po</a:t>
            </a:r>
          </a:p>
          <a:p>
            <a:r>
              <a:rPr lang="fi-FI" dirty="0"/>
              <a:t>Laukaassa 10.1. 12.30-16 varhaisen tuen sosiaaliohjaus</a:t>
            </a:r>
          </a:p>
          <a:p>
            <a:r>
              <a:rPr lang="fi-FI" dirty="0"/>
              <a:t>Jyväskylässä 15.1. klo 10-14 monialainen intensiivinen po</a:t>
            </a:r>
          </a:p>
          <a:p>
            <a:r>
              <a:rPr lang="fi-FI" dirty="0"/>
              <a:t>Äänekoskella 22.1. klo 12.30-16  tai 29.1. klo 12.30-16 varhaisen tuen sosiaaliohjaus</a:t>
            </a:r>
          </a:p>
          <a:p>
            <a:r>
              <a:rPr lang="fi-FI" dirty="0"/>
              <a:t>Laukaassa 24.1. 12.30-16 digitaalinen po </a:t>
            </a:r>
          </a:p>
          <a:p>
            <a:r>
              <a:rPr lang="fi-FI" dirty="0"/>
              <a:t>Jämsässä 25.1.  klo 9-12.30 digitaalinen po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5BB-73A4-4E5D-AB53-7536C8A90BCC}" type="datetime1">
              <a:rPr lang="fi-FI" smtClean="0"/>
              <a:t>29.11.2018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</p:spTree>
    <p:extLst>
      <p:ext uri="{BB962C8B-B14F-4D97-AF65-F5344CB8AC3E}">
        <p14:creationId xmlns:p14="http://schemas.microsoft.com/office/powerpoint/2010/main" val="422247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472733" y="418011"/>
            <a:ext cx="3802312" cy="1698172"/>
          </a:xfrm>
        </p:spPr>
        <p:txBody>
          <a:bodyPr/>
          <a:lstStyle/>
          <a:p>
            <a:r>
              <a:rPr lang="fi-FI" sz="4000" dirty="0"/>
              <a:t>Kiitos</a:t>
            </a:r>
            <a:br>
              <a:rPr lang="fi-FI" sz="4000" dirty="0"/>
            </a:br>
            <a:r>
              <a:rPr lang="fi-FI" sz="4000" dirty="0"/>
              <a:t>ja hyvää kotimatkaa!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5BB-73A4-4E5D-AB53-7536C8A90BCC}" type="datetime1">
              <a:rPr lang="fi-FI" smtClean="0"/>
              <a:t>29.11.2018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  <p:pic>
        <p:nvPicPr>
          <p:cNvPr id="7" name="Kuva 6"/>
          <p:cNvPicPr/>
          <p:nvPr/>
        </p:nvPicPr>
        <p:blipFill>
          <a:blip r:embed="rId2"/>
          <a:stretch>
            <a:fillRect/>
          </a:stretch>
        </p:blipFill>
        <p:spPr>
          <a:xfrm>
            <a:off x="472733" y="2560319"/>
            <a:ext cx="7756867" cy="30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7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8194" y="391340"/>
            <a:ext cx="11223806" cy="523060"/>
          </a:xfrm>
        </p:spPr>
        <p:txBody>
          <a:bodyPr/>
          <a:lstStyle/>
          <a:p>
            <a:r>
              <a:rPr lang="fi-FI" b="1" dirty="0"/>
              <a:t>Taustaa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8194" y="914401"/>
            <a:ext cx="11223806" cy="5754920"/>
          </a:xfrm>
        </p:spPr>
        <p:txBody>
          <a:bodyPr/>
          <a:lstStyle/>
          <a:p>
            <a:r>
              <a:rPr lang="fi-FI" dirty="0"/>
              <a:t>Palveluohjauksen merkitys tulee korostumaan uusissa rakenteissa </a:t>
            </a:r>
          </a:p>
          <a:p>
            <a:r>
              <a:rPr lang="fi-FI" dirty="0"/>
              <a:t>Erityisesti paljon tukea tarvitsevien kohdalla palveluohjauksen toimivuus korostuu</a:t>
            </a:r>
          </a:p>
          <a:p>
            <a:pPr lvl="1"/>
            <a:r>
              <a:rPr lang="fi-FI" dirty="0"/>
              <a:t>Kun on yhtäaikaisia erilaisia tuen tarpeita tai muuten vaikea elämäntilanne, jonka vuoksi avun hakeminen on hankalaa </a:t>
            </a:r>
          </a:p>
          <a:p>
            <a:pPr lvl="1"/>
            <a:r>
              <a:rPr lang="fi-FI" dirty="0"/>
              <a:t>Monituottajamallin riskinä on, että palvelukokonaisuudet hajautuvat ja palvelupolut katkeavat</a:t>
            </a:r>
          </a:p>
          <a:p>
            <a:r>
              <a:rPr lang="fi-FI" dirty="0"/>
              <a:t>PAKU -hankkeen tarkoituksena on, että paljon tukea tarvitsevat työikäiset löytävät tarpeitaan vastaavan palvelupolun mahdollisimman varhaisessa vaiheessa Keski-Suomessa</a:t>
            </a:r>
          </a:p>
          <a:p>
            <a:r>
              <a:rPr lang="fi-FI" dirty="0"/>
              <a:t>Palvelupolku –käsite korostaa asiakkaiden kokemusten ja äänen kuulumista palveluohjauksen kehittämisessä ja edellyttää hallinnonrajoja ylittävää työskentelyä</a:t>
            </a:r>
          </a:p>
          <a:p>
            <a:r>
              <a:rPr lang="fi-FI" dirty="0"/>
              <a:t>PAKU –hanke linkittyy maakunnalliseen ohjausprosessien</a:t>
            </a:r>
          </a:p>
          <a:p>
            <a:pPr marL="0" indent="0">
              <a:buNone/>
            </a:pPr>
            <a:r>
              <a:rPr lang="fi-FI" dirty="0"/>
              <a:t>    kehittämistyöhön (Keski-Suomi 2021)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5BB-73A4-4E5D-AB53-7536C8A90BCC}" type="datetime1">
              <a:rPr lang="fi-FI" smtClean="0"/>
              <a:t>29.11.2018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</p:spTree>
    <p:extLst>
      <p:ext uri="{BB962C8B-B14F-4D97-AF65-F5344CB8AC3E}">
        <p14:creationId xmlns:p14="http://schemas.microsoft.com/office/powerpoint/2010/main" val="368673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Yhteiskehittäminen lähtökohtana ja periaatteena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Hankkeen lähtökohtana ja toteutusta ohjaavana periaatteena on yhteiskehittäminen. Se tarkoittaa prosessia, jossa ammattilaiset, asiakkaat ja  järjestötoimijat työskentelevät ja kehittävät palveluita yhdessä.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Kehittämisprosessissa ja sen tuotoksissa yhdessä tuotettu tieto tiivistetään ja kuvataan työkäytäntöihin ja päätöksentekoon hyödynnettäväksi.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Arvoina osallisuus, tasavertainen kumppanuus, vuoropuhelu, moniäänisyys, läpinäkyvyys, luottamuksellisuus, avoin informointi, kiireettömyys, vapaaehtoisuus sekä kokemusten ja tunteiden mukanaolon salliminen.</a:t>
            </a:r>
          </a:p>
          <a:p>
            <a:pPr marL="40005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yhteiskehittäminen voi saada aikaan kuntoutumista ja toimintakulttuurin muutosta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5BB-73A4-4E5D-AB53-7536C8A90BCC}" type="datetime1">
              <a:rPr lang="fi-FI" smtClean="0"/>
              <a:t>29.11.2018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</p:spTree>
    <p:extLst>
      <p:ext uri="{BB962C8B-B14F-4D97-AF65-F5344CB8AC3E}">
        <p14:creationId xmlns:p14="http://schemas.microsoft.com/office/powerpoint/2010/main" val="172822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5367-E4EB-4B7F-B4FE-462B6A5FB73E}" type="datetime1">
              <a:rPr lang="fi-FI" smtClean="0"/>
              <a:t>29.11.2018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  <p:graphicFrame>
        <p:nvGraphicFramePr>
          <p:cNvPr id="6" name="Kaaviokuva 5"/>
          <p:cNvGraphicFramePr/>
          <p:nvPr>
            <p:extLst>
              <p:ext uri="{D42A27DB-BD31-4B8C-83A1-F6EECF244321}">
                <p14:modId xmlns:p14="http://schemas.microsoft.com/office/powerpoint/2010/main" val="77491914"/>
              </p:ext>
            </p:extLst>
          </p:nvPr>
        </p:nvGraphicFramePr>
        <p:xfrm>
          <a:off x="470263" y="242046"/>
          <a:ext cx="11364686" cy="606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470263" y="483327"/>
            <a:ext cx="289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PAKU PÄHKINANKUORESSA</a:t>
            </a:r>
          </a:p>
        </p:txBody>
      </p:sp>
      <p:cxnSp>
        <p:nvCxnSpPr>
          <p:cNvPr id="5" name="Suora nuoliyhdysviiva 4"/>
          <p:cNvCxnSpPr/>
          <p:nvPr/>
        </p:nvCxnSpPr>
        <p:spPr>
          <a:xfrm flipV="1">
            <a:off x="3934255" y="825807"/>
            <a:ext cx="681580" cy="36004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>
            <a:off x="7323734" y="790953"/>
            <a:ext cx="864096" cy="37281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 flipH="1">
            <a:off x="8284764" y="3571688"/>
            <a:ext cx="432048" cy="72008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H="1">
            <a:off x="5828947" y="5537685"/>
            <a:ext cx="9361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/>
          <p:cNvCxnSpPr/>
          <p:nvPr/>
        </p:nvCxnSpPr>
        <p:spPr>
          <a:xfrm flipH="1" flipV="1">
            <a:off x="3203428" y="3931728"/>
            <a:ext cx="326532" cy="57606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71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13BB-DF94-499A-B6AB-FB0C16694467}" type="datetime1">
              <a:rPr lang="fi-FI" smtClean="0"/>
              <a:t>29.11.2018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  <p:grpSp>
        <p:nvGrpSpPr>
          <p:cNvPr id="4" name="Ryhmä 3"/>
          <p:cNvGrpSpPr/>
          <p:nvPr/>
        </p:nvGrpSpPr>
        <p:grpSpPr>
          <a:xfrm>
            <a:off x="4118291" y="1697130"/>
            <a:ext cx="3489866" cy="3489866"/>
            <a:chOff x="3945532" y="1464831"/>
            <a:chExt cx="3489866" cy="3489866"/>
          </a:xfrm>
        </p:grpSpPr>
        <p:sp>
          <p:nvSpPr>
            <p:cNvPr id="5" name="Ellipsi 4"/>
            <p:cNvSpPr/>
            <p:nvPr/>
          </p:nvSpPr>
          <p:spPr>
            <a:xfrm>
              <a:off x="3945532" y="1464831"/>
              <a:ext cx="3489866" cy="34898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Ellipsi 4"/>
            <p:cNvSpPr txBox="1"/>
            <p:nvPr/>
          </p:nvSpPr>
          <p:spPr>
            <a:xfrm>
              <a:off x="4456611" y="1975910"/>
              <a:ext cx="2467708" cy="246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100" b="1" kern="1200" dirty="0"/>
                <a:t>Kokonaisvaltainen palveluohjauksen toimintamalli paljon tukea tarvitsevien työikäisten näkökulmasta</a:t>
              </a:r>
            </a:p>
          </p:txBody>
        </p:sp>
      </p:grpSp>
      <p:sp>
        <p:nvSpPr>
          <p:cNvPr id="7" name="Tekstiruutu 6"/>
          <p:cNvSpPr txBox="1"/>
          <p:nvPr/>
        </p:nvSpPr>
        <p:spPr>
          <a:xfrm>
            <a:off x="872040" y="1123406"/>
            <a:ext cx="163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PÄÄTAVOITE</a:t>
            </a:r>
          </a:p>
        </p:txBody>
      </p:sp>
    </p:spTree>
    <p:extLst>
      <p:ext uri="{BB962C8B-B14F-4D97-AF65-F5344CB8AC3E}">
        <p14:creationId xmlns:p14="http://schemas.microsoft.com/office/powerpoint/2010/main" val="238999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13BB-DF94-499A-B6AB-FB0C16694467}" type="datetime1">
              <a:rPr lang="fi-FI" smtClean="0"/>
              <a:t>29.11.2018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  <p:grpSp>
        <p:nvGrpSpPr>
          <p:cNvPr id="4" name="Ryhmä 3"/>
          <p:cNvGrpSpPr/>
          <p:nvPr/>
        </p:nvGrpSpPr>
        <p:grpSpPr>
          <a:xfrm>
            <a:off x="4118291" y="1697130"/>
            <a:ext cx="3489866" cy="3489866"/>
            <a:chOff x="3945532" y="1464831"/>
            <a:chExt cx="3489866" cy="3489866"/>
          </a:xfrm>
        </p:grpSpPr>
        <p:sp>
          <p:nvSpPr>
            <p:cNvPr id="5" name="Ellipsi 4"/>
            <p:cNvSpPr/>
            <p:nvPr/>
          </p:nvSpPr>
          <p:spPr>
            <a:xfrm>
              <a:off x="3945532" y="1464831"/>
              <a:ext cx="3489866" cy="34898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Ellipsi 4"/>
            <p:cNvSpPr txBox="1"/>
            <p:nvPr/>
          </p:nvSpPr>
          <p:spPr>
            <a:xfrm>
              <a:off x="4456611" y="1975910"/>
              <a:ext cx="2467708" cy="246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100" b="1" kern="1200" dirty="0"/>
                <a:t>Kokonaisvaltainen palveluohjauksen toimintamalli paljon tukea tarvitsevien työikäisten näkökulmasta</a:t>
              </a:r>
            </a:p>
          </p:txBody>
        </p:sp>
      </p:grpSp>
      <p:grpSp>
        <p:nvGrpSpPr>
          <p:cNvPr id="13" name="Ryhmä 12"/>
          <p:cNvGrpSpPr/>
          <p:nvPr/>
        </p:nvGrpSpPr>
        <p:grpSpPr>
          <a:xfrm>
            <a:off x="7097078" y="1211503"/>
            <a:ext cx="2521917" cy="2479969"/>
            <a:chOff x="6985603" y="1075322"/>
            <a:chExt cx="2521917" cy="2479969"/>
          </a:xfrm>
        </p:grpSpPr>
        <p:sp>
          <p:nvSpPr>
            <p:cNvPr id="14" name="Ellipsi 13"/>
            <p:cNvSpPr/>
            <p:nvPr/>
          </p:nvSpPr>
          <p:spPr>
            <a:xfrm>
              <a:off x="6985603" y="1075322"/>
              <a:ext cx="2521917" cy="24799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lipsi 4"/>
            <p:cNvSpPr txBox="1"/>
            <p:nvPr/>
          </p:nvSpPr>
          <p:spPr>
            <a:xfrm>
              <a:off x="7354929" y="1438505"/>
              <a:ext cx="1991105" cy="1753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b="1" kern="1200" dirty="0"/>
                <a:t>Varhaisen tuen sosiaaliohjauksen (ennaltaehkäisevän palveluohjauksen) kehittäminen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b="1" dirty="0"/>
                <a:t>(</a:t>
              </a:r>
              <a:r>
                <a:rPr lang="fi-FI" sz="1500" b="1" kern="1200" dirty="0"/>
                <a:t>Koske)</a:t>
              </a:r>
            </a:p>
          </p:txBody>
        </p:sp>
      </p:grpSp>
      <p:sp>
        <p:nvSpPr>
          <p:cNvPr id="7" name="Suorakulmio 6"/>
          <p:cNvSpPr/>
          <p:nvPr/>
        </p:nvSpPr>
        <p:spPr>
          <a:xfrm>
            <a:off x="9323281" y="773800"/>
            <a:ext cx="250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Laukaa</a:t>
            </a:r>
          </a:p>
          <a:p>
            <a:r>
              <a:rPr lang="fi-FI" b="1" dirty="0" err="1"/>
              <a:t>Wiitaunioni</a:t>
            </a:r>
            <a:endParaRPr lang="fi-FI" b="1" dirty="0"/>
          </a:p>
          <a:p>
            <a:r>
              <a:rPr lang="fi-FI" b="1" dirty="0"/>
              <a:t>Äänekoski</a:t>
            </a:r>
          </a:p>
        </p:txBody>
      </p:sp>
    </p:spTree>
    <p:extLst>
      <p:ext uri="{BB962C8B-B14F-4D97-AF65-F5344CB8AC3E}">
        <p14:creationId xmlns:p14="http://schemas.microsoft.com/office/powerpoint/2010/main" val="144089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13BB-DF94-499A-B6AB-FB0C16694467}" type="datetime1">
              <a:rPr lang="fi-FI" smtClean="0"/>
              <a:t>29.11.2018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  <p:grpSp>
        <p:nvGrpSpPr>
          <p:cNvPr id="4" name="Ryhmä 3"/>
          <p:cNvGrpSpPr/>
          <p:nvPr/>
        </p:nvGrpSpPr>
        <p:grpSpPr>
          <a:xfrm>
            <a:off x="4118291" y="1697130"/>
            <a:ext cx="3489866" cy="3489866"/>
            <a:chOff x="3945532" y="1464831"/>
            <a:chExt cx="3489866" cy="3489866"/>
          </a:xfrm>
        </p:grpSpPr>
        <p:sp>
          <p:nvSpPr>
            <p:cNvPr id="5" name="Ellipsi 4"/>
            <p:cNvSpPr/>
            <p:nvPr/>
          </p:nvSpPr>
          <p:spPr>
            <a:xfrm>
              <a:off x="3945532" y="1464831"/>
              <a:ext cx="3489866" cy="34898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Ellipsi 4"/>
            <p:cNvSpPr txBox="1"/>
            <p:nvPr/>
          </p:nvSpPr>
          <p:spPr>
            <a:xfrm>
              <a:off x="4456611" y="1975910"/>
              <a:ext cx="2467708" cy="246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100" b="1" kern="1200" dirty="0"/>
                <a:t>Kokonaisvaltainen palveluohjauksen toimintamalli paljon tukea tarvitsevien työikäisten näkökulmasta</a:t>
              </a:r>
            </a:p>
          </p:txBody>
        </p:sp>
      </p:grpSp>
      <p:grpSp>
        <p:nvGrpSpPr>
          <p:cNvPr id="13" name="Ryhmä 12"/>
          <p:cNvGrpSpPr/>
          <p:nvPr/>
        </p:nvGrpSpPr>
        <p:grpSpPr>
          <a:xfrm>
            <a:off x="7097078" y="1211503"/>
            <a:ext cx="2521917" cy="2479969"/>
            <a:chOff x="6985603" y="1075322"/>
            <a:chExt cx="2521917" cy="2479969"/>
          </a:xfrm>
        </p:grpSpPr>
        <p:sp>
          <p:nvSpPr>
            <p:cNvPr id="14" name="Ellipsi 13"/>
            <p:cNvSpPr/>
            <p:nvPr/>
          </p:nvSpPr>
          <p:spPr>
            <a:xfrm>
              <a:off x="6985603" y="1075322"/>
              <a:ext cx="2521917" cy="24799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lipsi 4"/>
            <p:cNvSpPr txBox="1"/>
            <p:nvPr/>
          </p:nvSpPr>
          <p:spPr>
            <a:xfrm>
              <a:off x="7354929" y="1438505"/>
              <a:ext cx="1783265" cy="1753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kern="1200" dirty="0"/>
                <a:t>Varhaisen tuen sosiaaliohjauksen (ennaltaehkäisevän palveluohjauksen) kehittäminen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dirty="0"/>
                <a:t>(</a:t>
              </a:r>
              <a:r>
                <a:rPr lang="fi-FI" sz="1500" kern="1200" dirty="0"/>
                <a:t>Koske)</a:t>
              </a:r>
            </a:p>
          </p:txBody>
        </p:sp>
      </p:grpSp>
      <p:grpSp>
        <p:nvGrpSpPr>
          <p:cNvPr id="10" name="Ryhmä 9"/>
          <p:cNvGrpSpPr/>
          <p:nvPr/>
        </p:nvGrpSpPr>
        <p:grpSpPr>
          <a:xfrm>
            <a:off x="6550410" y="3839368"/>
            <a:ext cx="2484820" cy="2484872"/>
            <a:chOff x="6284402" y="3769868"/>
            <a:chExt cx="2484820" cy="2484872"/>
          </a:xfrm>
        </p:grpSpPr>
        <p:sp>
          <p:nvSpPr>
            <p:cNvPr id="11" name="Ellipsi 10"/>
            <p:cNvSpPr/>
            <p:nvPr/>
          </p:nvSpPr>
          <p:spPr>
            <a:xfrm>
              <a:off x="6284402" y="3769868"/>
              <a:ext cx="2484820" cy="248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Ellipsi 4"/>
            <p:cNvSpPr txBox="1"/>
            <p:nvPr/>
          </p:nvSpPr>
          <p:spPr>
            <a:xfrm>
              <a:off x="6682150" y="4238961"/>
              <a:ext cx="1757034" cy="1757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b="1" kern="1200" dirty="0"/>
                <a:t>Digitaalisen palveluohjauksen kehittäminen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b="1" dirty="0"/>
                <a:t>(</a:t>
              </a:r>
              <a:r>
                <a:rPr lang="fi-FI" sz="1500" b="1" kern="1200" dirty="0" err="1"/>
                <a:t>Jamk</a:t>
              </a:r>
              <a:r>
                <a:rPr lang="fi-FI" sz="1500" b="1" kern="1200" dirty="0"/>
                <a:t>)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500" kern="1200" dirty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500" kern="1200" dirty="0"/>
            </a:p>
          </p:txBody>
        </p:sp>
      </p:grpSp>
      <p:sp>
        <p:nvSpPr>
          <p:cNvPr id="16" name="Suorakulmio 15"/>
          <p:cNvSpPr/>
          <p:nvPr/>
        </p:nvSpPr>
        <p:spPr>
          <a:xfrm>
            <a:off x="9335697" y="916308"/>
            <a:ext cx="250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Laukaa</a:t>
            </a:r>
          </a:p>
          <a:p>
            <a:r>
              <a:rPr lang="fi-FI" dirty="0" err="1"/>
              <a:t>Wiitaunioni</a:t>
            </a:r>
            <a:endParaRPr lang="fi-FI" dirty="0"/>
          </a:p>
          <a:p>
            <a:r>
              <a:rPr lang="fi-FI" dirty="0"/>
              <a:t>Äänekoski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9018118" y="3870908"/>
            <a:ext cx="3021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Jämsä</a:t>
            </a:r>
          </a:p>
          <a:p>
            <a:r>
              <a:rPr lang="fi-FI" b="1" dirty="0"/>
              <a:t>Laukaa</a:t>
            </a:r>
          </a:p>
          <a:p>
            <a:r>
              <a:rPr lang="fi-FI" b="1" dirty="0"/>
              <a:t>Sovatek</a:t>
            </a:r>
          </a:p>
          <a:p>
            <a:r>
              <a:rPr lang="fi-FI" b="1" dirty="0"/>
              <a:t>Äänekoski</a:t>
            </a:r>
          </a:p>
        </p:txBody>
      </p:sp>
    </p:spTree>
    <p:extLst>
      <p:ext uri="{BB962C8B-B14F-4D97-AF65-F5344CB8AC3E}">
        <p14:creationId xmlns:p14="http://schemas.microsoft.com/office/powerpoint/2010/main" val="162311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13BB-DF94-499A-B6AB-FB0C16694467}" type="datetime1">
              <a:rPr lang="fi-FI" smtClean="0"/>
              <a:t>29.11.2018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  <p:grpSp>
        <p:nvGrpSpPr>
          <p:cNvPr id="4" name="Ryhmä 3"/>
          <p:cNvGrpSpPr/>
          <p:nvPr/>
        </p:nvGrpSpPr>
        <p:grpSpPr>
          <a:xfrm>
            <a:off x="4118291" y="1697130"/>
            <a:ext cx="3489866" cy="3489866"/>
            <a:chOff x="3945532" y="1464831"/>
            <a:chExt cx="3489866" cy="3489866"/>
          </a:xfrm>
        </p:grpSpPr>
        <p:sp>
          <p:nvSpPr>
            <p:cNvPr id="5" name="Ellipsi 4"/>
            <p:cNvSpPr/>
            <p:nvPr/>
          </p:nvSpPr>
          <p:spPr>
            <a:xfrm>
              <a:off x="3945532" y="1464831"/>
              <a:ext cx="3489866" cy="34898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Ellipsi 4"/>
            <p:cNvSpPr txBox="1"/>
            <p:nvPr/>
          </p:nvSpPr>
          <p:spPr>
            <a:xfrm>
              <a:off x="4456611" y="1975910"/>
              <a:ext cx="2467708" cy="246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100" b="1" kern="1200" dirty="0"/>
                <a:t>Kokonaisvaltainen palveluohjauksen toimintamalli paljon tukea tarvitsevien työikäisten näkökulmasta</a:t>
              </a:r>
            </a:p>
          </p:txBody>
        </p:sp>
      </p:grpSp>
      <p:grpSp>
        <p:nvGrpSpPr>
          <p:cNvPr id="13" name="Ryhmä 12"/>
          <p:cNvGrpSpPr/>
          <p:nvPr/>
        </p:nvGrpSpPr>
        <p:grpSpPr>
          <a:xfrm>
            <a:off x="6968404" y="1280311"/>
            <a:ext cx="2521917" cy="2479969"/>
            <a:chOff x="6985603" y="1075322"/>
            <a:chExt cx="2521917" cy="2479969"/>
          </a:xfrm>
        </p:grpSpPr>
        <p:sp>
          <p:nvSpPr>
            <p:cNvPr id="14" name="Ellipsi 13"/>
            <p:cNvSpPr/>
            <p:nvPr/>
          </p:nvSpPr>
          <p:spPr>
            <a:xfrm>
              <a:off x="6985603" y="1075322"/>
              <a:ext cx="2521917" cy="24799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lipsi 4"/>
            <p:cNvSpPr txBox="1"/>
            <p:nvPr/>
          </p:nvSpPr>
          <p:spPr>
            <a:xfrm>
              <a:off x="7354929" y="1438505"/>
              <a:ext cx="1783265" cy="1753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kern="1200" dirty="0"/>
                <a:t>Varhaisen tuen sosiaaliohjauksen (ennaltaehkäisevän palveluohjauksen) kehittäminen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dirty="0"/>
                <a:t>(</a:t>
              </a:r>
              <a:r>
                <a:rPr lang="fi-FI" sz="1500" kern="1200" dirty="0"/>
                <a:t>Koske)</a:t>
              </a:r>
            </a:p>
          </p:txBody>
        </p:sp>
      </p:grpSp>
      <p:grpSp>
        <p:nvGrpSpPr>
          <p:cNvPr id="10" name="Ryhmä 9"/>
          <p:cNvGrpSpPr/>
          <p:nvPr/>
        </p:nvGrpSpPr>
        <p:grpSpPr>
          <a:xfrm>
            <a:off x="6299244" y="4115464"/>
            <a:ext cx="2484820" cy="2484872"/>
            <a:chOff x="6298719" y="3761869"/>
            <a:chExt cx="2484820" cy="2484872"/>
          </a:xfrm>
        </p:grpSpPr>
        <p:sp>
          <p:nvSpPr>
            <p:cNvPr id="11" name="Ellipsi 10"/>
            <p:cNvSpPr/>
            <p:nvPr/>
          </p:nvSpPr>
          <p:spPr>
            <a:xfrm>
              <a:off x="6298719" y="3761869"/>
              <a:ext cx="2484820" cy="248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Ellipsi 4"/>
            <p:cNvSpPr txBox="1"/>
            <p:nvPr/>
          </p:nvSpPr>
          <p:spPr>
            <a:xfrm>
              <a:off x="6729115" y="4259321"/>
              <a:ext cx="1757034" cy="1757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kern="1200" dirty="0"/>
                <a:t>Digitaalisen palveluohjauksen kehittäminen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dirty="0"/>
                <a:t>(</a:t>
              </a:r>
              <a:r>
                <a:rPr lang="fi-FI" sz="1500" kern="1200" dirty="0" err="1"/>
                <a:t>Jamk</a:t>
              </a:r>
              <a:r>
                <a:rPr lang="fi-FI" sz="1500" kern="1200" dirty="0"/>
                <a:t>)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500" kern="1200" dirty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500" kern="1200" dirty="0"/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2747206" y="4042028"/>
            <a:ext cx="2538372" cy="2397207"/>
            <a:chOff x="2756260" y="3860460"/>
            <a:chExt cx="2538372" cy="2397207"/>
          </a:xfrm>
        </p:grpSpPr>
        <p:sp>
          <p:nvSpPr>
            <p:cNvPr id="17" name="Ellipsi 16"/>
            <p:cNvSpPr/>
            <p:nvPr/>
          </p:nvSpPr>
          <p:spPr>
            <a:xfrm>
              <a:off x="2756260" y="3860460"/>
              <a:ext cx="2538372" cy="239720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Ellipsi 4"/>
            <p:cNvSpPr txBox="1"/>
            <p:nvPr/>
          </p:nvSpPr>
          <p:spPr>
            <a:xfrm>
              <a:off x="3134723" y="4392106"/>
              <a:ext cx="1794900" cy="1796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b="1" kern="1200" dirty="0"/>
                <a:t>Monialaisen intensiivisen palveluohjauksen kehittäminen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b="1" dirty="0"/>
                <a:t>(</a:t>
              </a:r>
              <a:r>
                <a:rPr lang="fi-FI" sz="1500" b="1" kern="1200" dirty="0" err="1"/>
                <a:t>Jamk</a:t>
              </a:r>
              <a:r>
                <a:rPr lang="fi-FI" sz="1500" b="1" kern="1200" dirty="0"/>
                <a:t>)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500" kern="1200" dirty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500" kern="1200" dirty="0"/>
            </a:p>
          </p:txBody>
        </p:sp>
      </p:grpSp>
      <p:sp>
        <p:nvSpPr>
          <p:cNvPr id="7" name="Suorakulmio 6"/>
          <p:cNvSpPr/>
          <p:nvPr/>
        </p:nvSpPr>
        <p:spPr>
          <a:xfrm>
            <a:off x="774287" y="4896235"/>
            <a:ext cx="2658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Jyväskylä </a:t>
            </a:r>
          </a:p>
          <a:p>
            <a:r>
              <a:rPr lang="fi-FI" b="1" dirty="0" err="1"/>
              <a:t>Wiitaunioni</a:t>
            </a:r>
            <a:endParaRPr lang="fi-FI" b="1" dirty="0"/>
          </a:p>
          <a:p>
            <a:r>
              <a:rPr lang="fi-FI" b="1" dirty="0"/>
              <a:t>Äänekoski 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8686800" y="4104023"/>
            <a:ext cx="197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Jämsä</a:t>
            </a:r>
          </a:p>
          <a:p>
            <a:r>
              <a:rPr lang="fi-FI" b="1" dirty="0"/>
              <a:t>Laukaa</a:t>
            </a:r>
          </a:p>
          <a:p>
            <a:r>
              <a:rPr lang="fi-FI" b="1" dirty="0"/>
              <a:t>Sovatek</a:t>
            </a:r>
          </a:p>
          <a:p>
            <a:r>
              <a:rPr lang="fi-FI" b="1" dirty="0"/>
              <a:t>Äänekoski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9310184" y="773221"/>
            <a:ext cx="2203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Laukaa </a:t>
            </a:r>
          </a:p>
          <a:p>
            <a:r>
              <a:rPr lang="fi-FI" dirty="0" err="1"/>
              <a:t>Wiitaunioni</a:t>
            </a:r>
            <a:endParaRPr lang="fi-FI" dirty="0"/>
          </a:p>
          <a:p>
            <a:r>
              <a:rPr lang="fi-FI" dirty="0"/>
              <a:t>Äänekoski</a:t>
            </a:r>
          </a:p>
        </p:txBody>
      </p:sp>
    </p:spTree>
    <p:extLst>
      <p:ext uri="{BB962C8B-B14F-4D97-AF65-F5344CB8AC3E}">
        <p14:creationId xmlns:p14="http://schemas.microsoft.com/office/powerpoint/2010/main" val="312931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13BB-DF94-499A-B6AB-FB0C16694467}" type="datetime1">
              <a:rPr lang="fi-FI" smtClean="0"/>
              <a:t>29.11.2018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Tuija Ketola</a:t>
            </a:r>
          </a:p>
        </p:txBody>
      </p:sp>
      <p:grpSp>
        <p:nvGrpSpPr>
          <p:cNvPr id="4" name="Ryhmä 3"/>
          <p:cNvGrpSpPr/>
          <p:nvPr/>
        </p:nvGrpSpPr>
        <p:grpSpPr>
          <a:xfrm>
            <a:off x="4118291" y="1697130"/>
            <a:ext cx="3489866" cy="3489866"/>
            <a:chOff x="3945532" y="1464831"/>
            <a:chExt cx="3489866" cy="3489866"/>
          </a:xfrm>
        </p:grpSpPr>
        <p:sp>
          <p:nvSpPr>
            <p:cNvPr id="5" name="Ellipsi 4"/>
            <p:cNvSpPr/>
            <p:nvPr/>
          </p:nvSpPr>
          <p:spPr>
            <a:xfrm>
              <a:off x="3945532" y="1464831"/>
              <a:ext cx="3489866" cy="34898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Ellipsi 4"/>
            <p:cNvSpPr txBox="1"/>
            <p:nvPr/>
          </p:nvSpPr>
          <p:spPr>
            <a:xfrm>
              <a:off x="4456611" y="1975910"/>
              <a:ext cx="2467708" cy="246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100" b="1" kern="1200" dirty="0"/>
                <a:t>Kokonaisvaltainen palveluohjauksen toimintamalli paljon tukea tarvitsevien työikäisten näkökulmasta</a:t>
              </a:r>
            </a:p>
          </p:txBody>
        </p:sp>
      </p:grpSp>
      <p:grpSp>
        <p:nvGrpSpPr>
          <p:cNvPr id="13" name="Ryhmä 12"/>
          <p:cNvGrpSpPr/>
          <p:nvPr/>
        </p:nvGrpSpPr>
        <p:grpSpPr>
          <a:xfrm>
            <a:off x="7159641" y="1447023"/>
            <a:ext cx="2521917" cy="2479969"/>
            <a:chOff x="6985603" y="1075322"/>
            <a:chExt cx="2521917" cy="2479969"/>
          </a:xfrm>
        </p:grpSpPr>
        <p:sp>
          <p:nvSpPr>
            <p:cNvPr id="14" name="Ellipsi 13"/>
            <p:cNvSpPr/>
            <p:nvPr/>
          </p:nvSpPr>
          <p:spPr>
            <a:xfrm>
              <a:off x="6985603" y="1075322"/>
              <a:ext cx="2521917" cy="24799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lipsi 4"/>
            <p:cNvSpPr txBox="1"/>
            <p:nvPr/>
          </p:nvSpPr>
          <p:spPr>
            <a:xfrm>
              <a:off x="7354929" y="1438505"/>
              <a:ext cx="1783265" cy="1753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kern="1200" dirty="0"/>
                <a:t>Varhaisen tuen sosiaaliohjauksen (ennaltaehkäisevän palveluohjauksen) kehittäminen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dirty="0"/>
                <a:t>(</a:t>
              </a:r>
              <a:r>
                <a:rPr lang="fi-FI" sz="1500" kern="1200" dirty="0"/>
                <a:t>Koske)</a:t>
              </a:r>
            </a:p>
          </p:txBody>
        </p:sp>
      </p:grpSp>
      <p:grpSp>
        <p:nvGrpSpPr>
          <p:cNvPr id="10" name="Ryhmä 9"/>
          <p:cNvGrpSpPr/>
          <p:nvPr/>
        </p:nvGrpSpPr>
        <p:grpSpPr>
          <a:xfrm>
            <a:off x="6365747" y="4184448"/>
            <a:ext cx="2484820" cy="2484872"/>
            <a:chOff x="6284402" y="3769868"/>
            <a:chExt cx="2484820" cy="2484872"/>
          </a:xfrm>
        </p:grpSpPr>
        <p:sp>
          <p:nvSpPr>
            <p:cNvPr id="11" name="Ellipsi 10"/>
            <p:cNvSpPr/>
            <p:nvPr/>
          </p:nvSpPr>
          <p:spPr>
            <a:xfrm>
              <a:off x="6284402" y="3769868"/>
              <a:ext cx="2484820" cy="248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Ellipsi 4"/>
            <p:cNvSpPr txBox="1"/>
            <p:nvPr/>
          </p:nvSpPr>
          <p:spPr>
            <a:xfrm>
              <a:off x="6648295" y="4133769"/>
              <a:ext cx="1757034" cy="1757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kern="1200" dirty="0"/>
                <a:t>Digitaalisen palveluohjauksen kehittäminen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dirty="0"/>
                <a:t>(</a:t>
              </a:r>
              <a:r>
                <a:rPr lang="fi-FI" sz="1500" kern="1200" dirty="0" err="1"/>
                <a:t>Jamk</a:t>
              </a:r>
              <a:r>
                <a:rPr lang="fi-FI" sz="1500" kern="1200" dirty="0"/>
                <a:t>)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500" kern="1200" dirty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500" kern="1200" dirty="0"/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2791151" y="4121959"/>
            <a:ext cx="2538372" cy="2397207"/>
            <a:chOff x="2756260" y="3860460"/>
            <a:chExt cx="2538372" cy="2397207"/>
          </a:xfrm>
        </p:grpSpPr>
        <p:sp>
          <p:nvSpPr>
            <p:cNvPr id="17" name="Ellipsi 16"/>
            <p:cNvSpPr/>
            <p:nvPr/>
          </p:nvSpPr>
          <p:spPr>
            <a:xfrm>
              <a:off x="2756260" y="3860460"/>
              <a:ext cx="2538372" cy="239720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Ellipsi 4"/>
            <p:cNvSpPr txBox="1"/>
            <p:nvPr/>
          </p:nvSpPr>
          <p:spPr>
            <a:xfrm>
              <a:off x="3127996" y="4211523"/>
              <a:ext cx="1794900" cy="1695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kern="1200" dirty="0"/>
                <a:t>Monialaisen intensiivisen palveluohjauksen kehittäminen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dirty="0"/>
                <a:t>(</a:t>
              </a:r>
              <a:r>
                <a:rPr lang="fi-FI" sz="1500" kern="1200" dirty="0" err="1"/>
                <a:t>Jamk</a:t>
              </a:r>
              <a:r>
                <a:rPr lang="fi-FI" sz="1500" kern="1200" dirty="0"/>
                <a:t>)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500" kern="1200" dirty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500" kern="1200" dirty="0"/>
            </a:p>
          </p:txBody>
        </p:sp>
      </p:grpSp>
      <p:grpSp>
        <p:nvGrpSpPr>
          <p:cNvPr id="19" name="Ryhmä 18"/>
          <p:cNvGrpSpPr/>
          <p:nvPr/>
        </p:nvGrpSpPr>
        <p:grpSpPr>
          <a:xfrm>
            <a:off x="2045842" y="1324337"/>
            <a:ext cx="2549504" cy="2602655"/>
            <a:chOff x="1866705" y="1101273"/>
            <a:chExt cx="2549504" cy="2602655"/>
          </a:xfrm>
        </p:grpSpPr>
        <p:sp>
          <p:nvSpPr>
            <p:cNvPr id="20" name="Ellipsi 19"/>
            <p:cNvSpPr/>
            <p:nvPr/>
          </p:nvSpPr>
          <p:spPr>
            <a:xfrm>
              <a:off x="1866705" y="1101273"/>
              <a:ext cx="2549504" cy="26026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Ellipsi 4"/>
            <p:cNvSpPr txBox="1"/>
            <p:nvPr/>
          </p:nvSpPr>
          <p:spPr>
            <a:xfrm>
              <a:off x="2240071" y="1482423"/>
              <a:ext cx="1802772" cy="1840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b="1" kern="1200" dirty="0"/>
                <a:t>Järjestölähtöisen palveluohjauksen kehittäminen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500" b="1" dirty="0"/>
                <a:t>(</a:t>
              </a:r>
              <a:r>
                <a:rPr lang="fi-FI" sz="1500" b="1" kern="1200" dirty="0"/>
                <a:t>Gradia)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655281" y="1237518"/>
            <a:ext cx="1508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Finfami</a:t>
            </a:r>
            <a:endParaRPr lang="fi-FI" b="1" dirty="0"/>
          </a:p>
          <a:p>
            <a:r>
              <a:rPr lang="fi-FI" b="1" dirty="0"/>
              <a:t>Mobile</a:t>
            </a:r>
          </a:p>
          <a:p>
            <a:r>
              <a:rPr lang="fi-FI" b="1" dirty="0"/>
              <a:t>Nuorten ystävät</a:t>
            </a:r>
          </a:p>
          <a:p>
            <a:r>
              <a:rPr lang="fi-FI" b="1" dirty="0"/>
              <a:t>Sovatek</a:t>
            </a:r>
          </a:p>
          <a:p>
            <a:r>
              <a:rPr lang="fi-FI" b="1" dirty="0"/>
              <a:t>Suvimäen klubitalo</a:t>
            </a:r>
          </a:p>
          <a:p>
            <a:endParaRPr lang="fi-FI" dirty="0"/>
          </a:p>
        </p:txBody>
      </p:sp>
      <p:sp>
        <p:nvSpPr>
          <p:cNvPr id="23" name="Tekstiruutu 22"/>
          <p:cNvSpPr txBox="1"/>
          <p:nvPr/>
        </p:nvSpPr>
        <p:spPr>
          <a:xfrm>
            <a:off x="8686800" y="4104023"/>
            <a:ext cx="197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Jämsä</a:t>
            </a:r>
          </a:p>
          <a:p>
            <a:r>
              <a:rPr lang="fi-FI" b="1" dirty="0"/>
              <a:t>Laukaa</a:t>
            </a:r>
          </a:p>
          <a:p>
            <a:r>
              <a:rPr lang="fi-FI" b="1" dirty="0"/>
              <a:t>Sovatek</a:t>
            </a:r>
          </a:p>
          <a:p>
            <a:r>
              <a:rPr lang="fi-FI" b="1" dirty="0"/>
              <a:t>Äänekoski 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9310184" y="773221"/>
            <a:ext cx="2203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Laukaa </a:t>
            </a:r>
            <a:r>
              <a:rPr lang="fi-FI" b="1" dirty="0" err="1"/>
              <a:t>Wiitaunioni</a:t>
            </a:r>
            <a:endParaRPr lang="fi-FI" b="1" dirty="0"/>
          </a:p>
          <a:p>
            <a:r>
              <a:rPr lang="fi-FI" b="1" dirty="0"/>
              <a:t>Äänekoski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1255664" y="4965219"/>
            <a:ext cx="2589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Jyväskylä </a:t>
            </a:r>
          </a:p>
          <a:p>
            <a:r>
              <a:rPr lang="fi-FI" b="1" dirty="0" err="1"/>
              <a:t>Wiitaunioni</a:t>
            </a:r>
            <a:endParaRPr lang="fi-FI" b="1" dirty="0"/>
          </a:p>
          <a:p>
            <a:r>
              <a:rPr lang="fi-FI" b="1" dirty="0"/>
              <a:t>Äänekoski</a:t>
            </a:r>
          </a:p>
        </p:txBody>
      </p:sp>
    </p:spTree>
    <p:extLst>
      <p:ext uri="{BB962C8B-B14F-4D97-AF65-F5344CB8AC3E}">
        <p14:creationId xmlns:p14="http://schemas.microsoft.com/office/powerpoint/2010/main" val="1098217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_Rakennerahastot_2014-2020_mallipohja_ES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663</Words>
  <Application>Microsoft Office PowerPoint</Application>
  <PresentationFormat>Laajakuva</PresentationFormat>
  <Paragraphs>164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TEM_Rakennerahastot_2014-2020_mallipohja_ESR_FI_7.14</vt:lpstr>
      <vt:lpstr>PAKU –Palvelupolut kuntoon!</vt:lpstr>
      <vt:lpstr>Taustaa</vt:lpstr>
      <vt:lpstr>Yhteiskehittäminen lähtökohtana ja periaatteena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Kehittäjäryhmät ja koulutukselliset työpajat</vt:lpstr>
      <vt:lpstr>Olet lämpimästi tervetullut mukaan asiakkaana, työntekijänä ja järjestötoimijana. Vielä ehtii mukaan!</vt:lpstr>
      <vt:lpstr>Kiitos ja hyvää kotimatkaa!</vt:lpstr>
    </vt:vector>
  </TitlesOfParts>
  <Company>JAMK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PAKU –Palvelupolut kuntoon!</dc:title>
  <dc:creator>Ketola Tuija</dc:creator>
  <cp:lastModifiedBy>Anne Koivisto</cp:lastModifiedBy>
  <cp:revision>40</cp:revision>
  <dcterms:created xsi:type="dcterms:W3CDTF">2018-11-22T09:28:27Z</dcterms:created>
  <dcterms:modified xsi:type="dcterms:W3CDTF">2018-11-29T07:07:41Z</dcterms:modified>
</cp:coreProperties>
</file>